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12" r:id="rId3"/>
    <p:sldId id="309" r:id="rId4"/>
    <p:sldId id="310" r:id="rId5"/>
    <p:sldId id="355" r:id="rId6"/>
    <p:sldId id="315" r:id="rId7"/>
    <p:sldId id="381" r:id="rId8"/>
    <p:sldId id="316" r:id="rId9"/>
    <p:sldId id="317" r:id="rId10"/>
    <p:sldId id="318" r:id="rId11"/>
    <p:sldId id="319" r:id="rId12"/>
    <p:sldId id="320" r:id="rId13"/>
    <p:sldId id="321" r:id="rId14"/>
    <p:sldId id="382" r:id="rId15"/>
    <p:sldId id="384" r:id="rId16"/>
    <p:sldId id="386" r:id="rId17"/>
    <p:sldId id="368" r:id="rId18"/>
    <p:sldId id="356" r:id="rId19"/>
    <p:sldId id="369" r:id="rId20"/>
    <p:sldId id="387" r:id="rId21"/>
    <p:sldId id="371" r:id="rId22"/>
    <p:sldId id="370" r:id="rId23"/>
    <p:sldId id="374" r:id="rId24"/>
    <p:sldId id="388" r:id="rId25"/>
    <p:sldId id="375" r:id="rId26"/>
    <p:sldId id="357" r:id="rId27"/>
    <p:sldId id="376" r:id="rId28"/>
    <p:sldId id="377" r:id="rId29"/>
    <p:sldId id="378" r:id="rId30"/>
    <p:sldId id="379" r:id="rId31"/>
    <p:sldId id="380" r:id="rId32"/>
    <p:sldId id="389" r:id="rId33"/>
    <p:sldId id="390" r:id="rId34"/>
    <p:sldId id="341" r:id="rId35"/>
    <p:sldId id="342" r:id="rId36"/>
    <p:sldId id="343" r:id="rId37"/>
    <p:sldId id="344" r:id="rId38"/>
    <p:sldId id="391" r:id="rId39"/>
    <p:sldId id="392" r:id="rId40"/>
    <p:sldId id="393" r:id="rId41"/>
    <p:sldId id="394" r:id="rId42"/>
    <p:sldId id="345" r:id="rId43"/>
    <p:sldId id="346" r:id="rId44"/>
    <p:sldId id="367" r:id="rId45"/>
    <p:sldId id="395" r:id="rId46"/>
    <p:sldId id="347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琳玥 周" initials="琳周" lastIdx="1" clrIdx="0">
    <p:extLst>
      <p:ext uri="{19B8F6BF-5375-455C-9EA6-DF929625EA0E}">
        <p15:presenceInfo xmlns:p15="http://schemas.microsoft.com/office/powerpoint/2012/main" userId="78b1ef221ba750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94660"/>
  </p:normalViewPr>
  <p:slideViewPr>
    <p:cSldViewPr>
      <p:cViewPr varScale="1">
        <p:scale>
          <a:sx n="152" d="100"/>
          <a:sy n="152" d="100"/>
        </p:scale>
        <p:origin x="67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6E335-C191-45E7-9438-E11F14EA3717}" type="datetimeFigureOut">
              <a:rPr lang="zh-CN" altLang="en-US" smtClean="0"/>
              <a:t>2023-08-16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88017-D571-4FD9-8B08-F16BC190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77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067800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4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0A1E-C9A0-42A8-8068-16BABC0B44CE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4B7BF-F67B-4E98-84B5-9C58A1A664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533400" y="971550"/>
            <a:ext cx="8077200" cy="4343400"/>
          </a:xfrm>
          <a:prstGeom prst="roundRect">
            <a:avLst>
              <a:gd name="adj" fmla="val 1687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3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0A1E-C9A0-42A8-8068-16BABC0B44CE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4B7BF-F67B-4E98-84B5-9C58A1A6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7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E0A1E-C9A0-42A8-8068-16BABC0B44CE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4B7BF-F67B-4E98-84B5-9C58A1A6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E0A1E-C9A0-42A8-8068-16BABC0B44CE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4B7BF-F67B-4E98-84B5-9C58A1A66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0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61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kptrj.com/help/news_185_172_1.htm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tai/wp/mc;0571-89935434" TargetMode="External"/><Relationship Id="rId2" Type="http://schemas.openxmlformats.org/officeDocument/2006/relationships/hyperlink" Target="http://www.kptrj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://wtai/wp/mc;15314607316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ptrj.com/rjzx/132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trj.com/" TargetMode="Externa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kptrj.com/rjzx/132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8721" y="1696819"/>
            <a:ext cx="5466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</a:t>
            </a:r>
            <a:r>
              <a:rPr lang="en-US" altLang="zh-CN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·</a:t>
            </a: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企业发票管理利器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5636" y="3146107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accent1"/>
                </a:solidFill>
                <a:latin typeface="+mn-ea"/>
              </a:rPr>
              <a:t>产品介绍</a:t>
            </a:r>
            <a:endParaRPr lang="en-US" sz="2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350"/>
            <a:ext cx="639544" cy="6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174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安装程序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参数配置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69324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安装环境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账套配置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3400" y="554326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 ERP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软件服务器：放局域网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9" name="Rectangle 2"/>
          <p:cNvSpPr/>
          <p:nvPr/>
        </p:nvSpPr>
        <p:spPr>
          <a:xfrm>
            <a:off x="4800600" y="1518850"/>
            <a:ext cx="3810000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主机名：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无实例名：局域网主机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IP+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英文逗号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数据库端口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有实例名：局域网主机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IP\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实例名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英文逗号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数据库端口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数据库端口局域网要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ping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得通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rgbClr val="FF6600"/>
                </a:solidFill>
                <a:latin typeface="+mn-ea"/>
              </a:rPr>
              <a:t>若管家婆和开票通是同一台电脑，直接填：</a:t>
            </a:r>
            <a:r>
              <a:rPr lang="en-US" altLang="zh-CN" sz="1100" dirty="0">
                <a:solidFill>
                  <a:srgbClr val="FF6600"/>
                </a:solidFill>
                <a:latin typeface="+mn-ea"/>
              </a:rPr>
              <a:t>.  </a:t>
            </a:r>
            <a:r>
              <a:rPr lang="zh-CN" altLang="en-US" sz="1100" dirty="0">
                <a:solidFill>
                  <a:srgbClr val="FF6600"/>
                </a:solidFill>
                <a:latin typeface="+mn-ea"/>
              </a:rPr>
              <a:t>或 </a:t>
            </a:r>
            <a:r>
              <a:rPr lang="en-US" altLang="zh-CN" sz="1100" dirty="0">
                <a:solidFill>
                  <a:srgbClr val="FF6600"/>
                </a:solidFill>
                <a:latin typeface="+mn-ea"/>
              </a:rPr>
              <a:t>.\</a:t>
            </a:r>
            <a:r>
              <a:rPr lang="zh-CN" altLang="en-US" sz="1100" dirty="0">
                <a:solidFill>
                  <a:srgbClr val="FF6600"/>
                </a:solidFill>
                <a:latin typeface="+mn-ea"/>
              </a:rPr>
              <a:t>实例名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登录账号：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ERP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软件数据库用户名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登录密码：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ERP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软件数据库密码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测试成功后，选择数据库，勾选需要使用的单据类型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3" y="1518850"/>
            <a:ext cx="4097507" cy="264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ject 7"/>
          <p:cNvSpPr txBox="1"/>
          <p:nvPr/>
        </p:nvSpPr>
        <p:spPr>
          <a:xfrm>
            <a:off x="3556985" y="630526"/>
            <a:ext cx="3116931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账套配置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sz="1100" dirty="0">
              <a:latin typeface="Noto Sans CJK JP Regular"/>
              <a:cs typeface="Noto Sans CJK JP Regular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xmlns="" id="{D05EFD94-3929-7430-3D99-4B17AEF36926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15044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174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安装程序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参数配置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69324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安装环境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账套配置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3400" y="554326"/>
            <a:ext cx="3228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3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 ERP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软件服务器：放远程外网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9" name="Rectangle 2"/>
          <p:cNvSpPr/>
          <p:nvPr/>
        </p:nvSpPr>
        <p:spPr>
          <a:xfrm>
            <a:off x="4800600" y="1518850"/>
            <a:ext cx="3810000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主机名：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无实例名：外网域名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英文逗号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数据库端口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有实例名：外网域名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\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实例名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英文逗号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数据库端口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数据库端口外网要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ping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得通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登录账号：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ERP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软件数据库用户名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登录密码：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ERP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软件数据库密码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测试成功后，选择数据库，勾选需要使用的单据类型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3" y="1518850"/>
            <a:ext cx="4097507" cy="264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ject 7"/>
          <p:cNvSpPr txBox="1"/>
          <p:nvPr/>
        </p:nvSpPr>
        <p:spPr>
          <a:xfrm>
            <a:off x="3730419" y="630526"/>
            <a:ext cx="3116931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账套配置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sz="1100" dirty="0">
              <a:latin typeface="Noto Sans CJK JP Regular"/>
              <a:cs typeface="Noto Sans CJK JP Regular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xmlns="" id="{DC7CBBE2-1756-99E7-86A4-790143326583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15068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174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安装程序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1922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账套配置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7126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安装环境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399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参数配置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54326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1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、销售方信息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46628" y="3363429"/>
            <a:ext cx="4961758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FF6600"/>
                </a:solidFill>
              </a:rPr>
              <a:t>修改路径：系统参数</a:t>
            </a:r>
            <a:r>
              <a:rPr lang="en-US" altLang="zh-CN" sz="1100" b="1" dirty="0">
                <a:solidFill>
                  <a:srgbClr val="FF6600"/>
                </a:solidFill>
              </a:rPr>
              <a:t>-</a:t>
            </a:r>
            <a:r>
              <a:rPr lang="zh-CN" altLang="en-US" sz="1100" b="1" dirty="0">
                <a:solidFill>
                  <a:srgbClr val="FF6600"/>
                </a:solidFill>
              </a:rPr>
              <a:t>销售方信息</a:t>
            </a:r>
            <a:endParaRPr lang="en-US" altLang="zh-CN" sz="1100" b="1" dirty="0">
              <a:solidFill>
                <a:srgbClr val="FF66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FF6600"/>
                </a:solidFill>
              </a:rPr>
              <a:t>填写发票销售方的信息，发票开具的时候，体现在左下角，销售方内容</a:t>
            </a:r>
          </a:p>
        </p:txBody>
      </p:sp>
      <p:sp>
        <p:nvSpPr>
          <p:cNvPr id="17" name="object 7"/>
          <p:cNvSpPr txBox="1"/>
          <p:nvPr/>
        </p:nvSpPr>
        <p:spPr>
          <a:xfrm>
            <a:off x="2075810" y="628543"/>
            <a:ext cx="3116931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参数配置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销售方信息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lang="zh-CN" altLang="en-US" sz="1100" dirty="0">
              <a:latin typeface="Noto Sans CJK JP Regular"/>
              <a:cs typeface="Noto Sans CJK JP Regular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C59C386-361E-164A-491E-C819A49E3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2" r="-206" b="60315"/>
          <a:stretch/>
        </p:blipFill>
        <p:spPr>
          <a:xfrm>
            <a:off x="1148739" y="1774423"/>
            <a:ext cx="7071684" cy="1452655"/>
          </a:xfrm>
          <a:prstGeom prst="rect">
            <a:avLst/>
          </a:prstGeom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xmlns="" id="{A1030BF3-7370-AE5B-D54B-A6685B0FC01E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14612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174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安装程序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1922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账套配置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7126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安装环境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399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参数配置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54326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、系统参数设置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2300872" y="627782"/>
            <a:ext cx="3296263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参数配置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系统参数设置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lang="zh-CN" altLang="en-US" sz="1100" dirty="0">
              <a:latin typeface="Noto Sans CJK JP Regular"/>
              <a:cs typeface="Noto Sans CJK JP Regular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AAF5F1E-F074-61A7-6D05-23189A336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378" y="1227819"/>
            <a:ext cx="6482372" cy="3361355"/>
          </a:xfrm>
          <a:prstGeom prst="rect">
            <a:avLst/>
          </a:prstGeom>
        </p:spPr>
      </p:pic>
      <p:sp>
        <p:nvSpPr>
          <p:cNvPr id="2" name="TextBox 18">
            <a:extLst>
              <a:ext uri="{FF2B5EF4-FFF2-40B4-BE49-F238E27FC236}">
                <a16:creationId xmlns:a16="http://schemas.microsoft.com/office/drawing/2014/main" xmlns="" id="{70A969B2-97FC-FECA-0C76-E699B82743C2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14283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174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安装程序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1922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账套配置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7126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安装环境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399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参数配置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54326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、系统参数设置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3561922" y="1029084"/>
            <a:ext cx="4896278" cy="158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商品、客服更新规则：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勾选配置需要同步的项，勾选表示改项会被同步，不勾选表示不同步。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该设置会影响客户管理，商品管理中的同步按钮。也会影响导入管家婆单据时，在开票通内同步的相关信息。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发票导出规则：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指定需要导出的单据信息。勾选表示导出，不勾选表示不导出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2284307" y="645614"/>
            <a:ext cx="3296263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参数配置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系统参数设置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lang="zh-CN" altLang="en-US" sz="1100" dirty="0">
              <a:latin typeface="Noto Sans CJK JP Regular"/>
              <a:cs typeface="Noto Sans CJK JP Regular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AE10EA6-0535-9F17-5288-F0A16588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53" y="1146096"/>
            <a:ext cx="2840794" cy="16763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A4A9385-789F-E3EB-7CCD-33777B2AC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7" r="5718"/>
          <a:stretch/>
        </p:blipFill>
        <p:spPr>
          <a:xfrm>
            <a:off x="646353" y="3298362"/>
            <a:ext cx="2840794" cy="103040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05279185-29C2-7C81-D45A-8A09D8826691}"/>
              </a:ext>
            </a:extLst>
          </p:cNvPr>
          <p:cNvSpPr/>
          <p:nvPr/>
        </p:nvSpPr>
        <p:spPr>
          <a:xfrm>
            <a:off x="3561922" y="2822495"/>
            <a:ext cx="4896278" cy="183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发票导出文件类型：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配置可以导出的发票文件类型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数电票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全电票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只支持导出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Excel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开票软件（税盘开票）一般只支持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Xml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建议两个勾选项都勾选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发票验证规则：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配置发票导出时是否验证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xmlns="" id="{A16A46D7-8F41-4866-B2FC-62EC3D1F95EA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11170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174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安装程序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1922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账套配置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7126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安装环境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399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参数配置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54326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、系统参数设置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186313" y="1067184"/>
            <a:ext cx="4267200" cy="183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发票合并参数：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设置合并发票是否合并相同商品</a:t>
            </a: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最多合并单据张数：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设置一次最多能合并几张单据</a:t>
            </a: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合并相同商品参数：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设置系统判断相同商品的依据。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勾选表示系统需要判断这些选项需要一致才能合并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不勾选表示系统不判断这些选项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商品开票名称为必选项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2280994" y="645614"/>
            <a:ext cx="3296263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参数配置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系统参数设置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lang="zh-CN" altLang="en-US" sz="1100" dirty="0">
              <a:latin typeface="Noto Sans CJK JP Regular"/>
              <a:cs typeface="Noto Sans CJK JP Regular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63ECD13-74C9-506F-95B0-8645420B9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" r="3616"/>
          <a:stretch/>
        </p:blipFill>
        <p:spPr>
          <a:xfrm>
            <a:off x="690487" y="1140748"/>
            <a:ext cx="3255134" cy="15718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75E213B-0C3F-1232-BF1B-A98B14878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87" y="3217388"/>
            <a:ext cx="3255134" cy="1333686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B40E35B9-4285-36A9-C127-0D50ACFEF659}"/>
              </a:ext>
            </a:extLst>
          </p:cNvPr>
          <p:cNvSpPr/>
          <p:nvPr/>
        </p:nvSpPr>
        <p:spPr>
          <a:xfrm>
            <a:off x="4211713" y="2907047"/>
            <a:ext cx="4267200" cy="183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税率设置：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可以在此跟据发票类型统一设置税率。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优先级：单据明细税率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&gt;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商品管理税率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&gt;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系统设置税率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即：勾选了税率取单据明细税率的情况下，明细中有税率则取明细速率，如果没有则取商品管理中的设置的税率。如果都没有最后取这里设置的税率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单据控制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明细最大行数：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控制拆分时按按商品行数时，拆分后每张单据的明细行数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xmlns="" id="{EEC116DF-BC63-D974-6FD3-ED98D45B199B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227602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174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安装程序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1922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账套配置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7126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安装环境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399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参数配置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54326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、系统参数设置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3978306" y="1496266"/>
            <a:ext cx="4686419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税控导入目录：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设置发票文件导出目录，如果需要自定义目录，则不勾选“默认路径”项</a:t>
            </a: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2280994" y="645614"/>
            <a:ext cx="3296263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参数配置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系统参数设置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lang="zh-CN" altLang="en-US" sz="1100" dirty="0">
              <a:latin typeface="Noto Sans CJK JP Regular"/>
              <a:cs typeface="Noto Sans CJK JP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349E3ED-3DE9-DBBD-14D1-74A2DDBFB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18"/>
          <a:stretch/>
        </p:blipFill>
        <p:spPr>
          <a:xfrm>
            <a:off x="838200" y="1391003"/>
            <a:ext cx="2960644" cy="7808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D641B18-8BEF-79E8-473A-2F4882F4A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40000"/>
            <a:ext cx="2960644" cy="1898572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C56EE0C3-4350-2C61-5E3C-24C47860E26D}"/>
              </a:ext>
            </a:extLst>
          </p:cNvPr>
          <p:cNvSpPr/>
          <p:nvPr/>
        </p:nvSpPr>
        <p:spPr>
          <a:xfrm>
            <a:off x="3978307" y="2823270"/>
            <a:ext cx="4686419" cy="1332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最大不含税金额：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设置一张发票的最大金额（不含税），可以用于拆分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-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按发票限额拆分中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本月开票金额上限：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设置每月开票额度</a:t>
            </a: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xmlns="" id="{963A14D1-1704-F8A5-DF40-B6B29F81800D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202859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174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安装程序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1922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账套配置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7126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安装环境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399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参数配置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54326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、系统参数设置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3598365" y="1581150"/>
            <a:ext cx="5048678" cy="2855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开票系统类型：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选择航天金税、百旺金赋，</a:t>
            </a:r>
            <a:r>
              <a:rPr lang="en-US" altLang="zh-C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UKey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及对应的商品税收编码版本号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或者选择数电票（全电票）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/>
            </a:r>
            <a:b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</a:b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如需填写开票地址，该地址应填写公司所在省份（地方）</a:t>
            </a: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税控系统操作人：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填写发票中收款人，复核人字段，若勾选收款人取原单据经手人，则导出收款人会导出经手人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发票处理模式：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导出导入、拷屏模式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数电票（全电票）只支持导出导入模式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税盘两种开票模式都支持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E160836-9D3A-4FE9-DD07-2CE00D09F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57" y="1699508"/>
            <a:ext cx="2787390" cy="2443637"/>
          </a:xfrm>
          <a:prstGeom prst="rect">
            <a:avLst/>
          </a:prstGeom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xmlns="" id="{C459F1A7-E8B0-7CFD-ED57-A8B02EA7878B}"/>
              </a:ext>
            </a:extLst>
          </p:cNvPr>
          <p:cNvSpPr txBox="1"/>
          <p:nvPr/>
        </p:nvSpPr>
        <p:spPr>
          <a:xfrm>
            <a:off x="2280994" y="645614"/>
            <a:ext cx="3296263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参数配置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系统参数设置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lang="zh-CN" altLang="en-US" sz="1100" dirty="0">
              <a:latin typeface="Noto Sans CJK JP Regular"/>
              <a:cs typeface="Noto Sans CJK JP Regular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xmlns="" id="{D9E16CBD-F13D-D880-C6C6-AD78AD7A0AAB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34546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8721" y="1696819"/>
            <a:ext cx="5466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</a:t>
            </a:r>
            <a:r>
              <a:rPr lang="en-US" altLang="zh-CN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·</a:t>
            </a: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企业发票管理利器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1537" y="3146107"/>
            <a:ext cx="26665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chemeClr val="accent1"/>
                </a:solidFill>
                <a:latin typeface="+mn-ea"/>
              </a:rPr>
              <a:t>Step 2 </a:t>
            </a:r>
            <a:r>
              <a:rPr lang="zh-CN" altLang="en-US" sz="2600" b="1" dirty="0">
                <a:solidFill>
                  <a:schemeClr val="accent1"/>
                </a:solidFill>
                <a:latin typeface="+mn-ea"/>
              </a:rPr>
              <a:t>信息同步</a:t>
            </a:r>
            <a:endParaRPr lang="en-US" sz="2600" b="1" dirty="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75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商品信息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246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客户信息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54326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n-ea"/>
              </a:rPr>
              <a:t>1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、商品管理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E75A4D3-EDEB-17B5-E70E-2545CB4C9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39" y="1263051"/>
            <a:ext cx="6818472" cy="3394986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xmlns="" id="{47A99639-25F7-43FF-413B-5A40B9838A99}"/>
              </a:ext>
            </a:extLst>
          </p:cNvPr>
          <p:cNvSpPr txBox="1"/>
          <p:nvPr/>
        </p:nvSpPr>
        <p:spPr>
          <a:xfrm>
            <a:off x="1953171" y="635600"/>
            <a:ext cx="3990429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商品管理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】/ 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双击导入单据的明细行</a:t>
            </a:r>
            <a:endParaRPr sz="1100" dirty="0">
              <a:latin typeface="Noto Sans CJK JP Regular"/>
              <a:cs typeface="Noto Sans CJK JP Regular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xmlns="" id="{61123B9E-5205-CFBE-E68E-C38E0487F8FC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39635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24" y="0"/>
            <a:ext cx="9134475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343" y="100545"/>
            <a:ext cx="674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产品解决方案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4098"/>
            <a:ext cx="8229027" cy="462882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740"/>
            <a:ext cx="434943" cy="4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商品信息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246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客户信息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7101" y="2114550"/>
            <a:ext cx="30025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在商品管理界面点击“同步商品信息”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可将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ERP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软件里所有商品导入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更新到开票通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更新原则：</a:t>
            </a:r>
            <a:r>
              <a:rPr lang="zh-CN" altLang="en-US" sz="1100" dirty="0">
                <a:solidFill>
                  <a:srgbClr val="FF6600"/>
                </a:solidFill>
                <a:latin typeface="+mn-ea"/>
              </a:rPr>
              <a:t>字段为空则更新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54326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、同步商品信息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7" y="1316727"/>
            <a:ext cx="4357700" cy="239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331884" y="2047875"/>
            <a:ext cx="817236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bject 7"/>
          <p:cNvSpPr txBox="1"/>
          <p:nvPr/>
        </p:nvSpPr>
        <p:spPr>
          <a:xfrm>
            <a:off x="2319094" y="635600"/>
            <a:ext cx="3389389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商品管理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同步商品信息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sz="1100" dirty="0">
              <a:latin typeface="Noto Sans CJK JP Regular"/>
              <a:cs typeface="Noto Sans CJK JP Regular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xmlns="" id="{BE9CB45E-DEB1-7F08-54F8-4C8515FB81DE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403767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商品信息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246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客户信息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54326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3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、修改商品信息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622300" y="898960"/>
            <a:ext cx="7981950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如果存在销售的商品名称，跟开票的商品名称不一致的业务情况，修改“商品开票名称”即可</a:t>
            </a:r>
            <a:r>
              <a:rPr lang="zh-CN" altLang="en-US" sz="1100" dirty="0">
                <a:solidFill>
                  <a:srgbClr val="FF6600"/>
                </a:solidFill>
                <a:latin typeface="+mn-ea"/>
              </a:rPr>
              <a:t>（不影响管家婆里的商品信息）</a:t>
            </a:r>
            <a:endParaRPr lang="en-US" altLang="zh-CN" sz="1100" dirty="0">
              <a:solidFill>
                <a:srgbClr val="FF6600"/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若同一张发票类型上，存在不同商品不同税率的情况，修改特殊商品税率即可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rgbClr val="FF6600"/>
              </a:solidFill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7C93E18-CC18-DF84-8B69-70523E082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3" y="1742610"/>
            <a:ext cx="2538936" cy="23052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AC46458-2183-1517-F764-C0DDB557FE15}"/>
              </a:ext>
            </a:extLst>
          </p:cNvPr>
          <p:cNvSpPr txBox="1"/>
          <p:nvPr/>
        </p:nvSpPr>
        <p:spPr>
          <a:xfrm>
            <a:off x="611028" y="1511679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修改方式一：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8DD7E340-664B-B279-B312-0830F79A484B}"/>
              </a:ext>
            </a:extLst>
          </p:cNvPr>
          <p:cNvSpPr/>
          <p:nvPr/>
        </p:nvSpPr>
        <p:spPr>
          <a:xfrm>
            <a:off x="1455813" y="3837470"/>
            <a:ext cx="762000" cy="170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7A99241A-FE07-E540-3322-2D4768F50B98}"/>
              </a:ext>
            </a:extLst>
          </p:cNvPr>
          <p:cNvSpPr txBox="1"/>
          <p:nvPr/>
        </p:nvSpPr>
        <p:spPr>
          <a:xfrm>
            <a:off x="623728" y="4081681"/>
            <a:ext cx="29870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双击商品明细行，在弹出的修改框里进行修改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若勾选同步到商品档案，则此次的修改信息则会同步到商品管理</a:t>
            </a:r>
            <a:endParaRPr lang="zh-CN" altLang="en-US" sz="11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9E3E9CC7-8577-633F-313B-B08CC5313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37" b="15502"/>
          <a:stretch/>
        </p:blipFill>
        <p:spPr>
          <a:xfrm>
            <a:off x="3880916" y="1748871"/>
            <a:ext cx="4634434" cy="2296578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28602059-16BC-DD36-0B90-6C631CBD743D}"/>
              </a:ext>
            </a:extLst>
          </p:cNvPr>
          <p:cNvSpPr txBox="1"/>
          <p:nvPr/>
        </p:nvSpPr>
        <p:spPr>
          <a:xfrm>
            <a:off x="3796703" y="1503881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修改方式二：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EDFB3EE4-A564-D1CF-5C3D-E6E76B60BFB2}"/>
              </a:ext>
            </a:extLst>
          </p:cNvPr>
          <p:cNvSpPr/>
          <p:nvPr/>
        </p:nvSpPr>
        <p:spPr>
          <a:xfrm>
            <a:off x="4200518" y="1770536"/>
            <a:ext cx="183099" cy="215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23348F03-5DDA-5FEC-44E9-DDAF9A4745CB}"/>
              </a:ext>
            </a:extLst>
          </p:cNvPr>
          <p:cNvSpPr/>
          <p:nvPr/>
        </p:nvSpPr>
        <p:spPr>
          <a:xfrm>
            <a:off x="5557316" y="2450539"/>
            <a:ext cx="18288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xmlns="" id="{0DE0EEE1-F3D3-B316-47E2-11919C7CD5AE}"/>
              </a:ext>
            </a:extLst>
          </p:cNvPr>
          <p:cNvCxnSpPr/>
          <p:nvPr/>
        </p:nvCxnSpPr>
        <p:spPr>
          <a:xfrm>
            <a:off x="4428082" y="1985569"/>
            <a:ext cx="1053034" cy="393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C8B64179-BCED-1B1D-7AE1-0FF9463F9672}"/>
              </a:ext>
            </a:extLst>
          </p:cNvPr>
          <p:cNvSpPr txBox="1"/>
          <p:nvPr/>
        </p:nvSpPr>
        <p:spPr>
          <a:xfrm>
            <a:off x="3803053" y="4051847"/>
            <a:ext cx="4286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在商品管理里修改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操作路径：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【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开票通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】-【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商品管理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】-【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双击需要设置的商品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】</a:t>
            </a:r>
          </a:p>
          <a:p>
            <a:endParaRPr lang="zh-CN" altLang="en-US" sz="11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89D5AA1-DA36-D6B9-C822-92CFD3D889F9}"/>
              </a:ext>
            </a:extLst>
          </p:cNvPr>
          <p:cNvSpPr txBox="1"/>
          <p:nvPr/>
        </p:nvSpPr>
        <p:spPr>
          <a:xfrm>
            <a:off x="1075002" y="4718076"/>
            <a:ext cx="8812227" cy="439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*</a:t>
            </a:r>
            <a:r>
              <a:rPr kumimoji="0" lang="zh-CN" alt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在进行单据导入时，商品税率优先取</a:t>
            </a:r>
            <a:r>
              <a:rPr lang="zh-CN" altLang="en-US" sz="800" i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</a:rPr>
              <a:t>“明细设置税率”（如果系统参数中有设置），</a:t>
            </a:r>
            <a:endParaRPr lang="en-US" altLang="zh-CN" sz="800" i="1" dirty="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ea typeface="微软雅黑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800" i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ea typeface="微软雅黑"/>
              </a:rPr>
              <a:t>然后是</a:t>
            </a:r>
            <a:r>
              <a:rPr kumimoji="0" lang="zh-CN" alt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“商品档案设置值”，在发票处理（导出</a:t>
            </a:r>
            <a:r>
              <a:rPr kumimoji="0" lang="en-US" altLang="zh-CN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/</a:t>
            </a:r>
            <a:r>
              <a:rPr kumimoji="0" lang="zh-CN" alt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拷屏）的时候若商品税率为空，则取“系统参数设置值”</a:t>
            </a:r>
            <a:endParaRPr kumimoji="0" lang="en-US" altLang="zh-CN" sz="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5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商品信息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246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客户信息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54326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4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、税收编码的维护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1" name="object 7"/>
          <p:cNvSpPr txBox="1"/>
          <p:nvPr/>
        </p:nvSpPr>
        <p:spPr>
          <a:xfrm>
            <a:off x="2571065" y="657913"/>
            <a:ext cx="3677263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商品管理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sz="1100" dirty="0">
              <a:latin typeface="Noto Sans CJK JP Regular"/>
              <a:cs typeface="Noto Sans CJK JP Regular"/>
            </a:endParaRPr>
          </a:p>
        </p:txBody>
      </p:sp>
      <p:cxnSp>
        <p:nvCxnSpPr>
          <p:cNvPr id="17" name="Straight Connector 37"/>
          <p:cNvCxnSpPr/>
          <p:nvPr/>
        </p:nvCxnSpPr>
        <p:spPr>
          <a:xfrm>
            <a:off x="795393" y="1788287"/>
            <a:ext cx="2207843" cy="0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1333" y="1449102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  <a:latin typeface="+mn-ea"/>
              </a:rPr>
              <a:t>开票通设置税收编码的方法</a:t>
            </a:r>
            <a:endParaRPr lang="en-US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2" name="Rectangle 36"/>
          <p:cNvSpPr/>
          <p:nvPr/>
        </p:nvSpPr>
        <p:spPr>
          <a:xfrm>
            <a:off x="879761" y="1808593"/>
            <a:ext cx="2114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票面显示税收分类编码称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2" name="Oval 75"/>
          <p:cNvSpPr/>
          <p:nvPr/>
        </p:nvSpPr>
        <p:spPr>
          <a:xfrm>
            <a:off x="853131" y="2221066"/>
            <a:ext cx="150911" cy="1509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0407" y="2174601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+mn-ea"/>
              </a:rPr>
              <a:t>自动设置税收编码</a:t>
            </a:r>
            <a:endParaRPr lang="en-US" sz="1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4" name="Oval 78"/>
          <p:cNvSpPr/>
          <p:nvPr/>
        </p:nvSpPr>
        <p:spPr>
          <a:xfrm>
            <a:off x="855750" y="2678266"/>
            <a:ext cx="150911" cy="1509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3026" y="2610928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+mn-ea"/>
              </a:rPr>
              <a:t>按分类设置税收编码</a:t>
            </a:r>
            <a:endParaRPr lang="en-US" sz="1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6" name="Oval 80"/>
          <p:cNvSpPr/>
          <p:nvPr/>
        </p:nvSpPr>
        <p:spPr>
          <a:xfrm>
            <a:off x="855750" y="3135466"/>
            <a:ext cx="150911" cy="1509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73026" y="3047255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+mn-ea"/>
              </a:rPr>
              <a:t>批量设置税收编码</a:t>
            </a:r>
            <a:endParaRPr lang="en-US" sz="1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8" name="Oval 82"/>
          <p:cNvSpPr/>
          <p:nvPr/>
        </p:nvSpPr>
        <p:spPr>
          <a:xfrm>
            <a:off x="855750" y="3592666"/>
            <a:ext cx="150911" cy="1509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3026" y="3483582"/>
            <a:ext cx="1498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  <a:latin typeface="+mn-ea"/>
              </a:rPr>
              <a:t>Excel</a:t>
            </a:r>
            <a:r>
              <a:rPr lang="zh-CN" altLang="en-US" sz="1200" b="1" dirty="0">
                <a:solidFill>
                  <a:schemeClr val="accent1"/>
                </a:solidFill>
                <a:latin typeface="+mn-ea"/>
              </a:rPr>
              <a:t>导入税收编码</a:t>
            </a:r>
            <a:endParaRPr lang="en-US" sz="1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47" name="Oval 82"/>
          <p:cNvSpPr/>
          <p:nvPr/>
        </p:nvSpPr>
        <p:spPr>
          <a:xfrm>
            <a:off x="853131" y="3966376"/>
            <a:ext cx="150911" cy="1509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latin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0407" y="3919911"/>
            <a:ext cx="2552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+mn-ea"/>
              </a:rPr>
              <a:t>单个商品设置税收编码</a:t>
            </a:r>
            <a:r>
              <a:rPr lang="en-US" altLang="zh-CN" sz="1200" b="1" dirty="0">
                <a:solidFill>
                  <a:schemeClr val="accent1"/>
                </a:solidFill>
                <a:latin typeface="+mn-ea"/>
              </a:rPr>
              <a:t>(</a:t>
            </a:r>
            <a:r>
              <a:rPr lang="zh-CN" altLang="en-US" sz="1200" b="1" dirty="0">
                <a:solidFill>
                  <a:schemeClr val="accent1"/>
                </a:solidFill>
                <a:latin typeface="+mn-ea"/>
              </a:rPr>
              <a:t>手工设置）</a:t>
            </a:r>
            <a:endParaRPr lang="en-US" sz="12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49" name="Rectangle 36"/>
          <p:cNvSpPr/>
          <p:nvPr/>
        </p:nvSpPr>
        <p:spPr>
          <a:xfrm>
            <a:off x="769433" y="4325115"/>
            <a:ext cx="43740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自动设置</a:t>
            </a:r>
            <a:r>
              <a:rPr lang="en-US" altLang="zh-CN" sz="1100" b="1" dirty="0">
                <a:solidFill>
                  <a:srgbClr val="FF6600"/>
                </a:solidFill>
                <a:latin typeface="+mn-ea"/>
              </a:rPr>
              <a:t>+</a:t>
            </a: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手工批量设置，配合使用，以确保税收编码设置的准确性</a:t>
            </a:r>
            <a:endParaRPr lang="en-US" sz="1100" b="1" dirty="0">
              <a:solidFill>
                <a:srgbClr val="FF6600"/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DB06EEE0-8445-6D32-A0EC-5A5D9342FDE5}"/>
              </a:ext>
            </a:extLst>
          </p:cNvPr>
          <p:cNvSpPr txBox="1"/>
          <p:nvPr/>
        </p:nvSpPr>
        <p:spPr>
          <a:xfrm>
            <a:off x="2918366" y="94966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所有商品必需设置税收编码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D35A731-DD74-17B4-AD35-F2EEA7BD3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757" y="1622719"/>
            <a:ext cx="4872850" cy="2507178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68D0416C-918A-32CC-2EE2-DEEFEEB97DA2}"/>
              </a:ext>
            </a:extLst>
          </p:cNvPr>
          <p:cNvSpPr/>
          <p:nvPr/>
        </p:nvSpPr>
        <p:spPr>
          <a:xfrm>
            <a:off x="5965318" y="2060922"/>
            <a:ext cx="503288" cy="1966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xmlns="" id="{5B227D5B-DE5F-E5C5-17FD-ABA96ADC8A71}"/>
              </a:ext>
            </a:extLst>
          </p:cNvPr>
          <p:cNvSpPr/>
          <p:nvPr/>
        </p:nvSpPr>
        <p:spPr>
          <a:xfrm rot="18342468">
            <a:off x="5949654" y="1782921"/>
            <a:ext cx="534616" cy="76968"/>
          </a:xfrm>
          <a:prstGeom prst="rightArrow">
            <a:avLst>
              <a:gd name="adj1" fmla="val 50000"/>
              <a:gd name="adj2" fmla="val 6095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340D5091-1FD9-6341-9CD9-D64690D1FB84}"/>
              </a:ext>
            </a:extLst>
          </p:cNvPr>
          <p:cNvSpPr txBox="1"/>
          <p:nvPr/>
        </p:nvSpPr>
        <p:spPr>
          <a:xfrm>
            <a:off x="6536593" y="1065005"/>
            <a:ext cx="2005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标红表示税收编码有较大可能出错</a:t>
            </a:r>
          </a:p>
        </p:txBody>
      </p:sp>
      <p:sp>
        <p:nvSpPr>
          <p:cNvPr id="3" name="TextBox 18">
            <a:extLst>
              <a:ext uri="{FF2B5EF4-FFF2-40B4-BE49-F238E27FC236}">
                <a16:creationId xmlns:a16="http://schemas.microsoft.com/office/drawing/2014/main" xmlns="" id="{A774CFC5-8FCC-4E18-EC75-2BF3313AFCB1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35247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7" grpId="0" animBg="1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7235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商品信息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231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客户信息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24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554326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n-ea"/>
              </a:rPr>
              <a:t>1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、客户管理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8" name="object 7"/>
          <p:cNvSpPr txBox="1"/>
          <p:nvPr/>
        </p:nvSpPr>
        <p:spPr>
          <a:xfrm>
            <a:off x="1886705" y="632982"/>
            <a:ext cx="4818895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客户管理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/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双击导入单据的表头</a:t>
            </a:r>
            <a:endParaRPr sz="1100" dirty="0">
              <a:latin typeface="Noto Sans CJK JP Regular"/>
              <a:cs typeface="Noto Sans CJK JP Regular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A2B1FC3-C7C0-83D4-8D0B-59AD03473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802" b="8505"/>
          <a:stretch/>
        </p:blipFill>
        <p:spPr>
          <a:xfrm>
            <a:off x="1752600" y="1305737"/>
            <a:ext cx="5523072" cy="306295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963E365-3B71-4B1F-74E6-42ABA445108C}"/>
              </a:ext>
            </a:extLst>
          </p:cNvPr>
          <p:cNvSpPr/>
          <p:nvPr/>
        </p:nvSpPr>
        <p:spPr>
          <a:xfrm>
            <a:off x="2173127" y="1368412"/>
            <a:ext cx="198611" cy="240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0D8D9422-BD4F-58AC-1AF9-C2CA780E3FD0}"/>
              </a:ext>
            </a:extLst>
          </p:cNvPr>
          <p:cNvCxnSpPr>
            <a:cxnSpLocks/>
          </p:cNvCxnSpPr>
          <p:nvPr/>
        </p:nvCxnSpPr>
        <p:spPr>
          <a:xfrm>
            <a:off x="2362200" y="1597011"/>
            <a:ext cx="2321290" cy="149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FBE3DE-47FC-1DD7-754A-CE27F964E30D}"/>
              </a:ext>
            </a:extLst>
          </p:cNvPr>
          <p:cNvSpPr/>
          <p:nvPr/>
        </p:nvSpPr>
        <p:spPr>
          <a:xfrm>
            <a:off x="3047998" y="1772164"/>
            <a:ext cx="4083033" cy="2548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xmlns="" id="{C6DA52DA-1D79-0219-8BE3-C5A0068E944A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17200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7235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商品信息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231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客户信息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24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554326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、同步客户信息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8" name="object 7"/>
          <p:cNvSpPr txBox="1"/>
          <p:nvPr/>
        </p:nvSpPr>
        <p:spPr>
          <a:xfrm>
            <a:off x="2362200" y="632982"/>
            <a:ext cx="4818895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客户管理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同步客户信息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sz="1100" dirty="0">
              <a:latin typeface="Noto Sans CJK JP Regular"/>
              <a:cs typeface="Noto Sans CJK JP Regular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A2B1FC3-C7C0-83D4-8D0B-59AD03473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39" y="1309743"/>
            <a:ext cx="6475351" cy="318687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963E365-3B71-4B1F-74E6-42ABA445108C}"/>
              </a:ext>
            </a:extLst>
          </p:cNvPr>
          <p:cNvSpPr/>
          <p:nvPr/>
        </p:nvSpPr>
        <p:spPr>
          <a:xfrm>
            <a:off x="1581968" y="1372419"/>
            <a:ext cx="189072" cy="2285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0D8D9422-BD4F-58AC-1AF9-C2CA780E3FD0}"/>
              </a:ext>
            </a:extLst>
          </p:cNvPr>
          <p:cNvCxnSpPr>
            <a:cxnSpLocks/>
          </p:cNvCxnSpPr>
          <p:nvPr/>
        </p:nvCxnSpPr>
        <p:spPr>
          <a:xfrm>
            <a:off x="1771040" y="1601017"/>
            <a:ext cx="3809999" cy="4572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FBE3DE-47FC-1DD7-754A-CE27F964E30D}"/>
              </a:ext>
            </a:extLst>
          </p:cNvPr>
          <p:cNvSpPr/>
          <p:nvPr/>
        </p:nvSpPr>
        <p:spPr>
          <a:xfrm>
            <a:off x="5473427" y="2112826"/>
            <a:ext cx="336211" cy="977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xmlns="" id="{D3528E48-D815-14F6-253E-E3D501A50F45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7601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C8FF377D-7226-C883-9DDB-3CE1BCEE8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517" y="1401788"/>
            <a:ext cx="4420424" cy="2506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7235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商品信息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231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客户信息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554326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、设置客户开票资料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8" name="object 7"/>
          <p:cNvSpPr txBox="1"/>
          <p:nvPr/>
        </p:nvSpPr>
        <p:spPr>
          <a:xfrm>
            <a:off x="2691363" y="634614"/>
            <a:ext cx="5081037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客户管理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同步客户信息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】/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双击导入单据的表头</a:t>
            </a:r>
            <a:endParaRPr sz="1100" dirty="0">
              <a:latin typeface="Noto Sans CJK JP Regular"/>
              <a:cs typeface="Noto Sans CJK JP Regular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CA9730EF-DDC7-CBCD-21D7-307E934AD72B}"/>
              </a:ext>
            </a:extLst>
          </p:cNvPr>
          <p:cNvSpPr txBox="1"/>
          <p:nvPr/>
        </p:nvSpPr>
        <p:spPr>
          <a:xfrm>
            <a:off x="702187" y="4009215"/>
            <a:ext cx="29870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双击单据表头，在弹出的修改框里进行修改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若勾选同步到客户档案，则此次的修改信息则会同步到客户管理</a:t>
            </a:r>
            <a:endParaRPr lang="zh-CN" altLang="en-US" sz="11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B7198696-689D-EEE1-701D-BC99C8A6EF80}"/>
              </a:ext>
            </a:extLst>
          </p:cNvPr>
          <p:cNvSpPr/>
          <p:nvPr/>
        </p:nvSpPr>
        <p:spPr>
          <a:xfrm>
            <a:off x="4294507" y="1466772"/>
            <a:ext cx="183099" cy="215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2EC07C28-54FD-12C3-51E6-E375A0DABDA5}"/>
              </a:ext>
            </a:extLst>
          </p:cNvPr>
          <p:cNvSpPr/>
          <p:nvPr/>
        </p:nvSpPr>
        <p:spPr>
          <a:xfrm>
            <a:off x="5786894" y="2161350"/>
            <a:ext cx="1890256" cy="1381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xmlns="" id="{953870FB-B767-51D0-5A77-E0A49BA7865E}"/>
              </a:ext>
            </a:extLst>
          </p:cNvPr>
          <p:cNvCxnSpPr>
            <a:cxnSpLocks/>
          </p:cNvCxnSpPr>
          <p:nvPr/>
        </p:nvCxnSpPr>
        <p:spPr>
          <a:xfrm>
            <a:off x="4495971" y="1697065"/>
            <a:ext cx="914229" cy="9264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7DFCE37B-7DD5-404B-8C12-F41F1A5EBEF6}"/>
              </a:ext>
            </a:extLst>
          </p:cNvPr>
          <p:cNvSpPr txBox="1"/>
          <p:nvPr/>
        </p:nvSpPr>
        <p:spPr>
          <a:xfrm>
            <a:off x="3959517" y="4008427"/>
            <a:ext cx="4286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在商品管理里修改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操作路径：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【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开票通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】-【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商品管理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】-【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双击需要设置的客户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】</a:t>
            </a:r>
          </a:p>
          <a:p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然后修改客户信息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endParaRPr lang="zh-CN" altLang="en-US" sz="11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EAAB1911-3A12-6370-A975-679B6F037F86}"/>
              </a:ext>
            </a:extLst>
          </p:cNvPr>
          <p:cNvSpPr txBox="1"/>
          <p:nvPr/>
        </p:nvSpPr>
        <p:spPr>
          <a:xfrm>
            <a:off x="693813" y="1147976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修改方式一：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73009F96-326D-EFDF-459F-1C39908DE709}"/>
              </a:ext>
            </a:extLst>
          </p:cNvPr>
          <p:cNvSpPr txBox="1"/>
          <p:nvPr/>
        </p:nvSpPr>
        <p:spPr>
          <a:xfrm>
            <a:off x="3879488" y="1140178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修改方式二：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728C151-344E-4FAB-A74F-7842D5B85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28" y="1401789"/>
            <a:ext cx="2977989" cy="2312961"/>
          </a:xfrm>
          <a:prstGeom prst="rect">
            <a:avLst/>
          </a:prstGeom>
        </p:spPr>
      </p:pic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xmlns="" id="{F17C2C7E-3B14-4A74-874A-25979E1C45C2}"/>
              </a:ext>
            </a:extLst>
          </p:cNvPr>
          <p:cNvCxnSpPr>
            <a:cxnSpLocks/>
          </p:cNvCxnSpPr>
          <p:nvPr/>
        </p:nvCxnSpPr>
        <p:spPr>
          <a:xfrm flipV="1">
            <a:off x="5490229" y="2484816"/>
            <a:ext cx="296665" cy="138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8">
            <a:extLst>
              <a:ext uri="{FF2B5EF4-FFF2-40B4-BE49-F238E27FC236}">
                <a16:creationId xmlns:a16="http://schemas.microsoft.com/office/drawing/2014/main" xmlns="" id="{96778B93-F297-573D-FD71-87143D2432DD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24090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8721" y="1696819"/>
            <a:ext cx="5466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</a:t>
            </a:r>
            <a:r>
              <a:rPr lang="en-US" altLang="zh-CN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·</a:t>
            </a: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企业发票管理利器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7979" y="3146107"/>
            <a:ext cx="43336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chemeClr val="accent1"/>
                </a:solidFill>
                <a:latin typeface="+mn-ea"/>
              </a:rPr>
              <a:t>Step 3 </a:t>
            </a:r>
            <a:r>
              <a:rPr lang="zh-CN" altLang="en-US" sz="2600" b="1" dirty="0">
                <a:solidFill>
                  <a:schemeClr val="accent1"/>
                </a:solidFill>
                <a:latin typeface="+mn-ea"/>
              </a:rPr>
              <a:t>单据导入及发票处理</a:t>
            </a:r>
            <a:endParaRPr lang="en-US" sz="2600" b="1" dirty="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75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33400" y="554326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1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、导入单据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1E64EE5-7E95-2319-C808-CA6F047B9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333" b="19573"/>
          <a:stretch/>
        </p:blipFill>
        <p:spPr>
          <a:xfrm>
            <a:off x="1371600" y="1200150"/>
            <a:ext cx="6120789" cy="334132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883D2C8-199A-EAC1-6FED-6479BE7FF1D7}"/>
              </a:ext>
            </a:extLst>
          </p:cNvPr>
          <p:cNvSpPr/>
          <p:nvPr/>
        </p:nvSpPr>
        <p:spPr>
          <a:xfrm>
            <a:off x="1371600" y="1276350"/>
            <a:ext cx="280011" cy="302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60E1197-EFD5-A3D3-2F9A-93906BC15E5E}"/>
              </a:ext>
            </a:extLst>
          </p:cNvPr>
          <p:cNvSpPr/>
          <p:nvPr/>
        </p:nvSpPr>
        <p:spPr>
          <a:xfrm>
            <a:off x="5346394" y="2719647"/>
            <a:ext cx="533400" cy="118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8DE8484-E22C-B130-6997-1D07B7DC08C7}"/>
              </a:ext>
            </a:extLst>
          </p:cNvPr>
          <p:cNvSpPr/>
          <p:nvPr/>
        </p:nvSpPr>
        <p:spPr>
          <a:xfrm>
            <a:off x="5910471" y="2719648"/>
            <a:ext cx="469594" cy="120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3DEB20BC-D11C-AEF1-ED1E-0DFD6D3D4412}"/>
              </a:ext>
            </a:extLst>
          </p:cNvPr>
          <p:cNvCxnSpPr>
            <a:cxnSpLocks/>
          </p:cNvCxnSpPr>
          <p:nvPr/>
        </p:nvCxnSpPr>
        <p:spPr>
          <a:xfrm>
            <a:off x="1752600" y="1578680"/>
            <a:ext cx="2438400" cy="455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xmlns="" id="{5E047A03-46DE-80EF-1DEA-E04A893557C7}"/>
              </a:ext>
            </a:extLst>
          </p:cNvPr>
          <p:cNvCxnSpPr/>
          <p:nvPr/>
        </p:nvCxnSpPr>
        <p:spPr>
          <a:xfrm>
            <a:off x="5346394" y="2419350"/>
            <a:ext cx="216206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xmlns="" id="{64CD1A5A-8269-7FE1-3329-66112493D224}"/>
              </a:ext>
            </a:extLst>
          </p:cNvPr>
          <p:cNvCxnSpPr/>
          <p:nvPr/>
        </p:nvCxnSpPr>
        <p:spPr>
          <a:xfrm flipV="1">
            <a:off x="5638800" y="2905939"/>
            <a:ext cx="506468" cy="731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04B92379-11B5-DD85-ADFD-28BD1D23BA38}"/>
              </a:ext>
            </a:extLst>
          </p:cNvPr>
          <p:cNvSpPr txBox="1"/>
          <p:nvPr/>
        </p:nvSpPr>
        <p:spPr>
          <a:xfrm>
            <a:off x="1511605" y="997000"/>
            <a:ext cx="2209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1.</a:t>
            </a:r>
            <a:r>
              <a:rPr lang="zh-CN" altLang="en-US" sz="1100" dirty="0">
                <a:solidFill>
                  <a:srgbClr val="FF0000"/>
                </a:solidFill>
              </a:rPr>
              <a:t>点导入单据按钮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8FD3DD09-9D54-C1E8-FA44-5DF26DE83B73}"/>
              </a:ext>
            </a:extLst>
          </p:cNvPr>
          <p:cNvSpPr txBox="1"/>
          <p:nvPr/>
        </p:nvSpPr>
        <p:spPr>
          <a:xfrm>
            <a:off x="3179359" y="2467716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2.</a:t>
            </a:r>
            <a:r>
              <a:rPr lang="zh-CN" altLang="en-US" sz="1100" dirty="0">
                <a:solidFill>
                  <a:srgbClr val="FF0000"/>
                </a:solidFill>
              </a:rPr>
              <a:t>设置好搜索条件按后点浏览数据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3AA03449-1B93-F143-4FC8-44AE1BE4C0A5}"/>
              </a:ext>
            </a:extLst>
          </p:cNvPr>
          <p:cNvSpPr txBox="1"/>
          <p:nvPr/>
        </p:nvSpPr>
        <p:spPr>
          <a:xfrm>
            <a:off x="4191000" y="3637771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0000"/>
                </a:solidFill>
              </a:rPr>
              <a:t>3.</a:t>
            </a:r>
            <a:r>
              <a:rPr lang="zh-CN" altLang="en-US" sz="1100" dirty="0">
                <a:solidFill>
                  <a:srgbClr val="FF0000"/>
                </a:solidFill>
              </a:rPr>
              <a:t>选择好要导入的单据后点导入数据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xmlns="" id="{3B119AEC-5E2E-CDE0-0DD8-A42393CC8B66}"/>
              </a:ext>
            </a:extLst>
          </p:cNvPr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xmlns="" id="{94077324-5410-2007-E693-7F030D9AFC4D}"/>
              </a:ext>
            </a:extLst>
          </p:cNvPr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xmlns="" id="{BED67CA8-3769-1AD8-BC49-518A9EECC4AF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发票处理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xmlns="" id="{EA8D48FD-4B4D-06CB-1190-809F0E6C1647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xmlns="" id="{C1E60258-5669-DD2D-FA5C-923B69268257}"/>
              </a:ext>
            </a:extLst>
          </p:cNvPr>
          <p:cNvSpPr/>
          <p:nvPr/>
        </p:nvSpPr>
        <p:spPr>
          <a:xfrm>
            <a:off x="1233801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xmlns="" id="{0BD620AD-6367-39A0-EF03-FE0CB23EC7FD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xmlns="" id="{13F7A647-CA57-C401-7B3A-C5F346816BB3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29038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526DEA9-D722-519E-6DD3-C9B9169D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75460"/>
            <a:ext cx="4328350" cy="126326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33400" y="554326"/>
            <a:ext cx="299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、发票信息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—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合并（选操作）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9" name="Rectangle 2"/>
          <p:cNvSpPr/>
          <p:nvPr/>
        </p:nvSpPr>
        <p:spPr>
          <a:xfrm>
            <a:off x="5328038" y="1885950"/>
            <a:ext cx="3276600" cy="1932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根据实际开票业务需要，选择相同客户的单据合并，合并规则参考“系统参数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—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发票合并参数”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若有导入销售退货单（导入开票通后为负数），发票合并参数规则要配置“合并相同商品”</a:t>
            </a:r>
            <a:endParaRPr lang="en-US" altLang="zh-CN" sz="1100" b="1" dirty="0">
              <a:solidFill>
                <a:srgbClr val="FF6600"/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b="1" dirty="0">
              <a:solidFill>
                <a:srgbClr val="FF6600"/>
              </a:solidFill>
              <a:latin typeface="+mn-ea"/>
            </a:endParaRPr>
          </a:p>
        </p:txBody>
      </p:sp>
      <p:sp>
        <p:nvSpPr>
          <p:cNvPr id="15" name="object 7"/>
          <p:cNvSpPr txBox="1"/>
          <p:nvPr/>
        </p:nvSpPr>
        <p:spPr>
          <a:xfrm>
            <a:off x="3517675" y="637086"/>
            <a:ext cx="3448663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待处理发票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合并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lang="zh-CN" altLang="en-US" sz="1100" dirty="0">
              <a:latin typeface="Noto Sans CJK JP Regular"/>
              <a:cs typeface="Noto Sans CJK JP Regular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76400" y="2075460"/>
            <a:ext cx="3048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39" y="3294660"/>
            <a:ext cx="4065663" cy="41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1161438" y="3294660"/>
            <a:ext cx="4065663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1C05B0D1-D6AC-3656-7D24-62C528054E73}"/>
              </a:ext>
            </a:extLst>
          </p:cNvPr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74E8EA17-AA72-C8DC-C671-9A797284E759}"/>
              </a:ext>
            </a:extLst>
          </p:cNvPr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2D791994-AF40-B03E-A903-6AABE9A713F1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发票处理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44DD4DB7-C460-59EF-1B5E-4BD0E98E1C44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60F4DA72-DAA6-3748-D7CD-338674052D5E}"/>
              </a:ext>
            </a:extLst>
          </p:cNvPr>
          <p:cNvSpPr/>
          <p:nvPr/>
        </p:nvSpPr>
        <p:spPr>
          <a:xfrm>
            <a:off x="1233801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xmlns="" id="{30A2B16D-7B83-8D32-A39F-4F0A991F2072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D4BDF51-FA15-0EBB-4931-7886990A7A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6" r="5172" b="-1572"/>
          <a:stretch/>
        </p:blipFill>
        <p:spPr>
          <a:xfrm>
            <a:off x="5486400" y="3743198"/>
            <a:ext cx="2038350" cy="346202"/>
          </a:xfrm>
          <a:prstGeom prst="rect">
            <a:avLst/>
          </a:prstGeom>
        </p:spPr>
      </p:pic>
      <p:sp>
        <p:nvSpPr>
          <p:cNvPr id="22" name="TextBox 18">
            <a:extLst>
              <a:ext uri="{FF2B5EF4-FFF2-40B4-BE49-F238E27FC236}">
                <a16:creationId xmlns:a16="http://schemas.microsoft.com/office/drawing/2014/main" xmlns="" id="{E1D06C90-EED4-008A-4CCF-3F5399AC19C6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32964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3B6A3CA-5522-2F1A-613E-11DCE3EB9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64" y="1185132"/>
            <a:ext cx="4320472" cy="334701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33400" y="554326"/>
            <a:ext cx="2789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、发票信息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—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修改客户信息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9" name="Rectangle 2"/>
          <p:cNvSpPr/>
          <p:nvPr/>
        </p:nvSpPr>
        <p:spPr>
          <a:xfrm>
            <a:off x="5334000" y="2352584"/>
            <a:ext cx="312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双击单据行可以修改：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）客户开票资料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）发票备注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）是否同步到客户档案（如果不勾，则只针对当前单据生效）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14400" y="3958369"/>
            <a:ext cx="914400" cy="137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object 7"/>
          <p:cNvSpPr txBox="1"/>
          <p:nvPr/>
        </p:nvSpPr>
        <p:spPr>
          <a:xfrm>
            <a:off x="3322946" y="635600"/>
            <a:ext cx="3448663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待处理发票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修改客户信息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lang="zh-CN" altLang="en-US" sz="1100" dirty="0">
              <a:latin typeface="Noto Sans CJK JP Regular"/>
              <a:cs typeface="Noto Sans CJK JP Regular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7DAFAEAE-CC5B-ED2B-0ADA-90F320BF9B6A}"/>
              </a:ext>
            </a:extLst>
          </p:cNvPr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974592F8-8A04-62B3-BAC6-6F33E1A30E96}"/>
              </a:ext>
            </a:extLst>
          </p:cNvPr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BD4D211A-8632-87CD-337F-812594D1FD27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发票处理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2E7EE39D-BB12-85A4-6357-3548E3CCA511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CAD48BF7-43D4-02FE-D4B0-5E0DF3E6654B}"/>
              </a:ext>
            </a:extLst>
          </p:cNvPr>
          <p:cNvSpPr/>
          <p:nvPr/>
        </p:nvSpPr>
        <p:spPr>
          <a:xfrm>
            <a:off x="1233801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xmlns="" id="{5FD44E3C-3E6D-916F-EA36-5536F13531B0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F670F53-DD79-4619-EE84-A3D725016B5F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33094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24" y="0"/>
            <a:ext cx="9134475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3351"/>
            <a:ext cx="74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产品业务流程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102351" y="1025669"/>
            <a:ext cx="6961900" cy="3602173"/>
            <a:chOff x="1102351" y="1025669"/>
            <a:chExt cx="6961900" cy="3602173"/>
          </a:xfrm>
        </p:grpSpPr>
        <p:sp>
          <p:nvSpPr>
            <p:cNvPr id="83" name="object 41"/>
            <p:cNvSpPr txBox="1"/>
            <p:nvPr/>
          </p:nvSpPr>
          <p:spPr>
            <a:xfrm>
              <a:off x="6977330" y="1106503"/>
              <a:ext cx="947470" cy="176006"/>
            </a:xfrm>
            <a:prstGeom prst="rect">
              <a:avLst/>
            </a:prstGeom>
          </p:spPr>
          <p:txBody>
            <a:bodyPr vert="horz" wrap="square" lIns="0" tIns="6664" rIns="0" bIns="0" rtlCol="0">
              <a:spAutoFit/>
            </a:bodyPr>
            <a:lstStyle/>
            <a:p>
              <a:pPr marL="5554">
                <a:spcBef>
                  <a:spcPts val="52"/>
                </a:spcBef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税控开票系统</a:t>
              </a:r>
              <a:endParaRPr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endParaRPr>
            </a:p>
          </p:txBody>
        </p:sp>
        <p:sp>
          <p:nvSpPr>
            <p:cNvPr id="84" name="object 42"/>
            <p:cNvSpPr/>
            <p:nvPr/>
          </p:nvSpPr>
          <p:spPr>
            <a:xfrm>
              <a:off x="6824930" y="1353385"/>
              <a:ext cx="1239321" cy="2814711"/>
            </a:xfrm>
            <a:custGeom>
              <a:avLst/>
              <a:gdLst/>
              <a:ahLst/>
              <a:cxnLst/>
              <a:rect l="l" t="t" r="r" b="b"/>
              <a:pathLst>
                <a:path w="2724784" h="6802120">
                  <a:moveTo>
                    <a:pt x="237959" y="0"/>
                  </a:moveTo>
                  <a:lnTo>
                    <a:pt x="2486678" y="0"/>
                  </a:lnTo>
                  <a:lnTo>
                    <a:pt x="2534635" y="4834"/>
                  </a:lnTo>
                  <a:lnTo>
                    <a:pt x="2579302" y="18700"/>
                  </a:lnTo>
                  <a:lnTo>
                    <a:pt x="2619723" y="40639"/>
                  </a:lnTo>
                  <a:lnTo>
                    <a:pt x="2654941" y="69696"/>
                  </a:lnTo>
                  <a:lnTo>
                    <a:pt x="2683998" y="104914"/>
                  </a:lnTo>
                  <a:lnTo>
                    <a:pt x="2705939" y="145334"/>
                  </a:lnTo>
                  <a:lnTo>
                    <a:pt x="2719804" y="190002"/>
                  </a:lnTo>
                  <a:lnTo>
                    <a:pt x="2724639" y="237959"/>
                  </a:lnTo>
                  <a:lnTo>
                    <a:pt x="2724639" y="6563862"/>
                  </a:lnTo>
                  <a:lnTo>
                    <a:pt x="2719804" y="6611819"/>
                  </a:lnTo>
                  <a:lnTo>
                    <a:pt x="2705939" y="6656487"/>
                  </a:lnTo>
                  <a:lnTo>
                    <a:pt x="2683998" y="6696908"/>
                  </a:lnTo>
                  <a:lnTo>
                    <a:pt x="2654941" y="6732126"/>
                  </a:lnTo>
                  <a:lnTo>
                    <a:pt x="2619723" y="6761183"/>
                  </a:lnTo>
                  <a:lnTo>
                    <a:pt x="2579302" y="6783123"/>
                  </a:lnTo>
                  <a:lnTo>
                    <a:pt x="2534635" y="6796989"/>
                  </a:lnTo>
                  <a:lnTo>
                    <a:pt x="2486678" y="6801824"/>
                  </a:lnTo>
                  <a:lnTo>
                    <a:pt x="237959" y="6801824"/>
                  </a:lnTo>
                  <a:lnTo>
                    <a:pt x="190002" y="6796989"/>
                  </a:lnTo>
                  <a:lnTo>
                    <a:pt x="145334" y="6783123"/>
                  </a:lnTo>
                  <a:lnTo>
                    <a:pt x="104914" y="6761183"/>
                  </a:lnTo>
                  <a:lnTo>
                    <a:pt x="69696" y="6732126"/>
                  </a:lnTo>
                  <a:lnTo>
                    <a:pt x="40639" y="6696908"/>
                  </a:lnTo>
                  <a:lnTo>
                    <a:pt x="18700" y="6656487"/>
                  </a:lnTo>
                  <a:lnTo>
                    <a:pt x="4834" y="6611819"/>
                  </a:lnTo>
                  <a:lnTo>
                    <a:pt x="0" y="6563862"/>
                  </a:lnTo>
                  <a:lnTo>
                    <a:pt x="0" y="237959"/>
                  </a:lnTo>
                  <a:lnTo>
                    <a:pt x="4834" y="190002"/>
                  </a:lnTo>
                  <a:lnTo>
                    <a:pt x="18700" y="145334"/>
                  </a:lnTo>
                  <a:lnTo>
                    <a:pt x="40639" y="104914"/>
                  </a:lnTo>
                  <a:lnTo>
                    <a:pt x="69696" y="69696"/>
                  </a:lnTo>
                  <a:lnTo>
                    <a:pt x="104914" y="40639"/>
                  </a:lnTo>
                  <a:lnTo>
                    <a:pt x="145334" y="18700"/>
                  </a:lnTo>
                  <a:lnTo>
                    <a:pt x="190002" y="4834"/>
                  </a:lnTo>
                  <a:lnTo>
                    <a:pt x="237959" y="0"/>
                  </a:lnTo>
                  <a:close/>
                </a:path>
              </a:pathLst>
            </a:custGeom>
            <a:ln w="20941">
              <a:solidFill>
                <a:srgbClr val="A6E2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5" name="object 41"/>
            <p:cNvSpPr txBox="1"/>
            <p:nvPr/>
          </p:nvSpPr>
          <p:spPr>
            <a:xfrm>
              <a:off x="4724400" y="1058541"/>
              <a:ext cx="511167" cy="176006"/>
            </a:xfrm>
            <a:prstGeom prst="rect">
              <a:avLst/>
            </a:prstGeom>
          </p:spPr>
          <p:txBody>
            <a:bodyPr vert="horz" wrap="square" lIns="0" tIns="6664" rIns="0" bIns="0" rtlCol="0">
              <a:spAutoFit/>
            </a:bodyPr>
            <a:lstStyle/>
            <a:p>
              <a:pPr marL="5554">
                <a:spcBef>
                  <a:spcPts val="52"/>
                </a:spcBef>
              </a:pP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开票通</a:t>
              </a:r>
              <a:endParaRPr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endParaRPr>
            </a:p>
          </p:txBody>
        </p:sp>
        <p:sp>
          <p:nvSpPr>
            <p:cNvPr id="86" name="object 42"/>
            <p:cNvSpPr/>
            <p:nvPr/>
          </p:nvSpPr>
          <p:spPr>
            <a:xfrm>
              <a:off x="3948152" y="1353385"/>
              <a:ext cx="1985885" cy="2814711"/>
            </a:xfrm>
            <a:custGeom>
              <a:avLst/>
              <a:gdLst/>
              <a:ahLst/>
              <a:cxnLst/>
              <a:rect l="l" t="t" r="r" b="b"/>
              <a:pathLst>
                <a:path w="2724784" h="6802120">
                  <a:moveTo>
                    <a:pt x="237959" y="0"/>
                  </a:moveTo>
                  <a:lnTo>
                    <a:pt x="2486678" y="0"/>
                  </a:lnTo>
                  <a:lnTo>
                    <a:pt x="2534635" y="4834"/>
                  </a:lnTo>
                  <a:lnTo>
                    <a:pt x="2579302" y="18700"/>
                  </a:lnTo>
                  <a:lnTo>
                    <a:pt x="2619723" y="40639"/>
                  </a:lnTo>
                  <a:lnTo>
                    <a:pt x="2654941" y="69696"/>
                  </a:lnTo>
                  <a:lnTo>
                    <a:pt x="2683998" y="104914"/>
                  </a:lnTo>
                  <a:lnTo>
                    <a:pt x="2705939" y="145334"/>
                  </a:lnTo>
                  <a:lnTo>
                    <a:pt x="2719804" y="190002"/>
                  </a:lnTo>
                  <a:lnTo>
                    <a:pt x="2724639" y="237959"/>
                  </a:lnTo>
                  <a:lnTo>
                    <a:pt x="2724639" y="6563862"/>
                  </a:lnTo>
                  <a:lnTo>
                    <a:pt x="2719804" y="6611819"/>
                  </a:lnTo>
                  <a:lnTo>
                    <a:pt x="2705939" y="6656487"/>
                  </a:lnTo>
                  <a:lnTo>
                    <a:pt x="2683998" y="6696908"/>
                  </a:lnTo>
                  <a:lnTo>
                    <a:pt x="2654941" y="6732126"/>
                  </a:lnTo>
                  <a:lnTo>
                    <a:pt x="2619723" y="6761183"/>
                  </a:lnTo>
                  <a:lnTo>
                    <a:pt x="2579302" y="6783123"/>
                  </a:lnTo>
                  <a:lnTo>
                    <a:pt x="2534635" y="6796989"/>
                  </a:lnTo>
                  <a:lnTo>
                    <a:pt x="2486678" y="6801824"/>
                  </a:lnTo>
                  <a:lnTo>
                    <a:pt x="237959" y="6801824"/>
                  </a:lnTo>
                  <a:lnTo>
                    <a:pt x="190002" y="6796989"/>
                  </a:lnTo>
                  <a:lnTo>
                    <a:pt x="145334" y="6783123"/>
                  </a:lnTo>
                  <a:lnTo>
                    <a:pt x="104914" y="6761183"/>
                  </a:lnTo>
                  <a:lnTo>
                    <a:pt x="69696" y="6732126"/>
                  </a:lnTo>
                  <a:lnTo>
                    <a:pt x="40639" y="6696908"/>
                  </a:lnTo>
                  <a:lnTo>
                    <a:pt x="18700" y="6656487"/>
                  </a:lnTo>
                  <a:lnTo>
                    <a:pt x="4834" y="6611819"/>
                  </a:lnTo>
                  <a:lnTo>
                    <a:pt x="0" y="6563862"/>
                  </a:lnTo>
                  <a:lnTo>
                    <a:pt x="0" y="237959"/>
                  </a:lnTo>
                  <a:lnTo>
                    <a:pt x="4834" y="190002"/>
                  </a:lnTo>
                  <a:lnTo>
                    <a:pt x="18700" y="145334"/>
                  </a:lnTo>
                  <a:lnTo>
                    <a:pt x="40639" y="104914"/>
                  </a:lnTo>
                  <a:lnTo>
                    <a:pt x="69696" y="69696"/>
                  </a:lnTo>
                  <a:lnTo>
                    <a:pt x="104914" y="40639"/>
                  </a:lnTo>
                  <a:lnTo>
                    <a:pt x="145334" y="18700"/>
                  </a:lnTo>
                  <a:lnTo>
                    <a:pt x="190002" y="4834"/>
                  </a:lnTo>
                  <a:lnTo>
                    <a:pt x="237959" y="0"/>
                  </a:lnTo>
                  <a:close/>
                </a:path>
              </a:pathLst>
            </a:custGeom>
            <a:ln w="20941">
              <a:solidFill>
                <a:srgbClr val="A6E2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7" name="object 3"/>
            <p:cNvSpPr txBox="1"/>
            <p:nvPr/>
          </p:nvSpPr>
          <p:spPr>
            <a:xfrm>
              <a:off x="1233006" y="1025669"/>
              <a:ext cx="912917" cy="176848"/>
            </a:xfrm>
            <a:prstGeom prst="rect">
              <a:avLst/>
            </a:prstGeom>
          </p:spPr>
          <p:txBody>
            <a:bodyPr vert="horz" wrap="square" lIns="0" tIns="7498" rIns="0" bIns="0" rtlCol="0">
              <a:spAutoFit/>
            </a:bodyPr>
            <a:lstStyle/>
            <a:p>
              <a:pPr marL="5554" algn="ctr">
                <a:spcBef>
                  <a:spcPts val="59"/>
                </a:spcBef>
              </a:pPr>
              <a:r>
                <a:rPr lang="en-US" altLang="zh-CN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ERP</a:t>
              </a:r>
              <a:r>
                <a:rPr lang="zh-CN" altLang="en-U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软件</a:t>
              </a:r>
              <a:endParaRPr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endParaRPr>
            </a:p>
          </p:txBody>
        </p:sp>
        <p:sp>
          <p:nvSpPr>
            <p:cNvPr id="88" name="object 31"/>
            <p:cNvSpPr/>
            <p:nvPr/>
          </p:nvSpPr>
          <p:spPr>
            <a:xfrm>
              <a:off x="1102351" y="1355400"/>
              <a:ext cx="1190799" cy="2816550"/>
            </a:xfrm>
            <a:custGeom>
              <a:avLst/>
              <a:gdLst/>
              <a:ahLst/>
              <a:cxnLst/>
              <a:rect l="l" t="t" r="r" b="b"/>
              <a:pathLst>
                <a:path w="2618104" h="6806565">
                  <a:moveTo>
                    <a:pt x="256103" y="0"/>
                  </a:moveTo>
                  <a:lnTo>
                    <a:pt x="2361613" y="0"/>
                  </a:lnTo>
                  <a:lnTo>
                    <a:pt x="2410510" y="196"/>
                  </a:lnTo>
                  <a:lnTo>
                    <a:pt x="2449455" y="1568"/>
                  </a:lnTo>
                  <a:lnTo>
                    <a:pt x="2511923" y="12550"/>
                  </a:lnTo>
                  <a:lnTo>
                    <a:pt x="2568883" y="48837"/>
                  </a:lnTo>
                  <a:lnTo>
                    <a:pt x="2605166" y="105796"/>
                  </a:lnTo>
                  <a:lnTo>
                    <a:pt x="2616152" y="168408"/>
                  </a:lnTo>
                  <a:lnTo>
                    <a:pt x="2617525" y="207691"/>
                  </a:lnTo>
                  <a:lnTo>
                    <a:pt x="2617721" y="257242"/>
                  </a:lnTo>
                  <a:lnTo>
                    <a:pt x="2617721" y="6549968"/>
                  </a:lnTo>
                  <a:lnTo>
                    <a:pt x="2617525" y="6598864"/>
                  </a:lnTo>
                  <a:lnTo>
                    <a:pt x="2616152" y="6637809"/>
                  </a:lnTo>
                  <a:lnTo>
                    <a:pt x="2605166" y="6700277"/>
                  </a:lnTo>
                  <a:lnTo>
                    <a:pt x="2568883" y="6757237"/>
                  </a:lnTo>
                  <a:lnTo>
                    <a:pt x="2511923" y="6793520"/>
                  </a:lnTo>
                  <a:lnTo>
                    <a:pt x="2449314" y="6804506"/>
                  </a:lnTo>
                  <a:lnTo>
                    <a:pt x="2410033" y="6805879"/>
                  </a:lnTo>
                  <a:lnTo>
                    <a:pt x="2360483" y="6806075"/>
                  </a:lnTo>
                  <a:lnTo>
                    <a:pt x="256103" y="6806075"/>
                  </a:lnTo>
                  <a:lnTo>
                    <a:pt x="207210" y="6805879"/>
                  </a:lnTo>
                  <a:lnTo>
                    <a:pt x="168266" y="6804506"/>
                  </a:lnTo>
                  <a:lnTo>
                    <a:pt x="105796" y="6793520"/>
                  </a:lnTo>
                  <a:lnTo>
                    <a:pt x="48837" y="6757237"/>
                  </a:lnTo>
                  <a:lnTo>
                    <a:pt x="12550" y="6700277"/>
                  </a:lnTo>
                  <a:lnTo>
                    <a:pt x="1568" y="6637668"/>
                  </a:lnTo>
                  <a:lnTo>
                    <a:pt x="196" y="6598387"/>
                  </a:lnTo>
                  <a:lnTo>
                    <a:pt x="0" y="6548837"/>
                  </a:lnTo>
                  <a:lnTo>
                    <a:pt x="0" y="256103"/>
                  </a:lnTo>
                  <a:lnTo>
                    <a:pt x="196" y="207210"/>
                  </a:lnTo>
                  <a:lnTo>
                    <a:pt x="1568" y="168266"/>
                  </a:lnTo>
                  <a:lnTo>
                    <a:pt x="12550" y="105796"/>
                  </a:lnTo>
                  <a:lnTo>
                    <a:pt x="48837" y="48837"/>
                  </a:lnTo>
                  <a:lnTo>
                    <a:pt x="105796" y="12550"/>
                  </a:lnTo>
                  <a:lnTo>
                    <a:pt x="168408" y="1568"/>
                  </a:lnTo>
                  <a:lnTo>
                    <a:pt x="207691" y="196"/>
                  </a:lnTo>
                  <a:lnTo>
                    <a:pt x="257242" y="0"/>
                  </a:lnTo>
                  <a:lnTo>
                    <a:pt x="256103" y="0"/>
                  </a:lnTo>
                  <a:close/>
                </a:path>
              </a:pathLst>
            </a:custGeom>
            <a:ln w="20941">
              <a:solidFill>
                <a:srgbClr val="A6E2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9" name="object 32"/>
            <p:cNvSpPr/>
            <p:nvPr/>
          </p:nvSpPr>
          <p:spPr>
            <a:xfrm>
              <a:off x="1173789" y="1494188"/>
              <a:ext cx="1047834" cy="266661"/>
            </a:xfrm>
            <a:custGeom>
              <a:avLst/>
              <a:gdLst/>
              <a:ahLst/>
              <a:cxnLst/>
              <a:rect l="l" t="t" r="r" b="b"/>
              <a:pathLst>
                <a:path w="2303779" h="651510">
                  <a:moveTo>
                    <a:pt x="1977866" y="0"/>
                  </a:moveTo>
                  <a:lnTo>
                    <a:pt x="325728" y="0"/>
                  </a:lnTo>
                  <a:lnTo>
                    <a:pt x="277593" y="3531"/>
                  </a:lnTo>
                  <a:lnTo>
                    <a:pt x="231651" y="13790"/>
                  </a:lnTo>
                  <a:lnTo>
                    <a:pt x="188407" y="30273"/>
                  </a:lnTo>
                  <a:lnTo>
                    <a:pt x="148363" y="52475"/>
                  </a:lnTo>
                  <a:lnTo>
                    <a:pt x="112024" y="79893"/>
                  </a:lnTo>
                  <a:lnTo>
                    <a:pt x="79893" y="112024"/>
                  </a:lnTo>
                  <a:lnTo>
                    <a:pt x="52475" y="148363"/>
                  </a:lnTo>
                  <a:lnTo>
                    <a:pt x="30273" y="188407"/>
                  </a:lnTo>
                  <a:lnTo>
                    <a:pt x="13790" y="231651"/>
                  </a:lnTo>
                  <a:lnTo>
                    <a:pt x="3531" y="277593"/>
                  </a:lnTo>
                  <a:lnTo>
                    <a:pt x="0" y="325728"/>
                  </a:lnTo>
                  <a:lnTo>
                    <a:pt x="3531" y="373860"/>
                  </a:lnTo>
                  <a:lnTo>
                    <a:pt x="13790" y="419800"/>
                  </a:lnTo>
                  <a:lnTo>
                    <a:pt x="30273" y="463043"/>
                  </a:lnTo>
                  <a:lnTo>
                    <a:pt x="52475" y="503085"/>
                  </a:lnTo>
                  <a:lnTo>
                    <a:pt x="79893" y="539423"/>
                  </a:lnTo>
                  <a:lnTo>
                    <a:pt x="112024" y="571553"/>
                  </a:lnTo>
                  <a:lnTo>
                    <a:pt x="148363" y="598971"/>
                  </a:lnTo>
                  <a:lnTo>
                    <a:pt x="188407" y="621173"/>
                  </a:lnTo>
                  <a:lnTo>
                    <a:pt x="231651" y="637655"/>
                  </a:lnTo>
                  <a:lnTo>
                    <a:pt x="277593" y="647914"/>
                  </a:lnTo>
                  <a:lnTo>
                    <a:pt x="325728" y="651446"/>
                  </a:lnTo>
                  <a:lnTo>
                    <a:pt x="1977866" y="651446"/>
                  </a:lnTo>
                  <a:lnTo>
                    <a:pt x="2025999" y="647914"/>
                  </a:lnTo>
                  <a:lnTo>
                    <a:pt x="2071939" y="637655"/>
                  </a:lnTo>
                  <a:lnTo>
                    <a:pt x="2115183" y="621173"/>
                  </a:lnTo>
                  <a:lnTo>
                    <a:pt x="2155226" y="598971"/>
                  </a:lnTo>
                  <a:lnTo>
                    <a:pt x="2191566" y="571553"/>
                  </a:lnTo>
                  <a:lnTo>
                    <a:pt x="2223697" y="539423"/>
                  </a:lnTo>
                  <a:lnTo>
                    <a:pt x="2251116" y="503085"/>
                  </a:lnTo>
                  <a:lnTo>
                    <a:pt x="2273319" y="463043"/>
                  </a:lnTo>
                  <a:lnTo>
                    <a:pt x="2289803" y="419800"/>
                  </a:lnTo>
                  <a:lnTo>
                    <a:pt x="2300062" y="373860"/>
                  </a:lnTo>
                  <a:lnTo>
                    <a:pt x="2303594" y="325728"/>
                  </a:lnTo>
                  <a:lnTo>
                    <a:pt x="2300062" y="277593"/>
                  </a:lnTo>
                  <a:lnTo>
                    <a:pt x="2289803" y="231651"/>
                  </a:lnTo>
                  <a:lnTo>
                    <a:pt x="2273319" y="188407"/>
                  </a:lnTo>
                  <a:lnTo>
                    <a:pt x="2251116" y="148363"/>
                  </a:lnTo>
                  <a:lnTo>
                    <a:pt x="2223697" y="112024"/>
                  </a:lnTo>
                  <a:lnTo>
                    <a:pt x="2191566" y="79893"/>
                  </a:lnTo>
                  <a:lnTo>
                    <a:pt x="2155226" y="52475"/>
                  </a:lnTo>
                  <a:lnTo>
                    <a:pt x="2115183" y="30273"/>
                  </a:lnTo>
                  <a:lnTo>
                    <a:pt x="2071939" y="13790"/>
                  </a:lnTo>
                  <a:lnTo>
                    <a:pt x="2025999" y="3531"/>
                  </a:lnTo>
                  <a:lnTo>
                    <a:pt x="1977866" y="0"/>
                  </a:lnTo>
                  <a:close/>
                </a:path>
              </a:pathLst>
            </a:custGeom>
            <a:solidFill>
              <a:srgbClr val="B0E5FF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0" name="object 33"/>
            <p:cNvSpPr txBox="1"/>
            <p:nvPr/>
          </p:nvSpPr>
          <p:spPr>
            <a:xfrm>
              <a:off x="1424484" y="1544935"/>
              <a:ext cx="547600" cy="159776"/>
            </a:xfrm>
            <a:prstGeom prst="rect">
              <a:avLst/>
            </a:prstGeom>
          </p:spPr>
          <p:txBody>
            <a:bodyPr vert="horz" wrap="square" lIns="0" tIns="5831" rIns="0" bIns="0" rtlCol="0">
              <a:spAutoFit/>
            </a:bodyPr>
            <a:lstStyle/>
            <a:p>
              <a:pPr marL="5554">
                <a:spcBef>
                  <a:spcPts val="46"/>
                </a:spcBef>
              </a:pPr>
              <a:r>
                <a:rPr lang="zh-CN" altLang="en-US" sz="1000" spc="2" dirty="0">
                  <a:solidFill>
                    <a:srgbClr val="417ABE"/>
                  </a:solidFill>
                  <a:latin typeface="Droid Sans Fallback"/>
                  <a:ea typeface="微软雅黑" panose="020B0503020204020204" pitchFamily="34" charset="-122"/>
                  <a:cs typeface="Arial"/>
                </a:rPr>
                <a:t>商品档案</a:t>
              </a:r>
              <a:endParaRPr sz="1000" dirty="0">
                <a:latin typeface="Droid Sans Fallback"/>
                <a:cs typeface="Droid Sans Fallback"/>
              </a:endParaRPr>
            </a:p>
          </p:txBody>
        </p:sp>
        <p:sp>
          <p:nvSpPr>
            <p:cNvPr id="91" name="object 35"/>
            <p:cNvSpPr/>
            <p:nvPr/>
          </p:nvSpPr>
          <p:spPr>
            <a:xfrm>
              <a:off x="1173789" y="2444255"/>
              <a:ext cx="1047834" cy="266661"/>
            </a:xfrm>
            <a:custGeom>
              <a:avLst/>
              <a:gdLst/>
              <a:ahLst/>
              <a:cxnLst/>
              <a:rect l="l" t="t" r="r" b="b"/>
              <a:pathLst>
                <a:path w="2303779" h="651509">
                  <a:moveTo>
                    <a:pt x="1977866" y="0"/>
                  </a:moveTo>
                  <a:lnTo>
                    <a:pt x="325728" y="0"/>
                  </a:lnTo>
                  <a:lnTo>
                    <a:pt x="277593" y="3531"/>
                  </a:lnTo>
                  <a:lnTo>
                    <a:pt x="231651" y="13790"/>
                  </a:lnTo>
                  <a:lnTo>
                    <a:pt x="188407" y="30272"/>
                  </a:lnTo>
                  <a:lnTo>
                    <a:pt x="148363" y="52474"/>
                  </a:lnTo>
                  <a:lnTo>
                    <a:pt x="112024" y="79892"/>
                  </a:lnTo>
                  <a:lnTo>
                    <a:pt x="79893" y="112022"/>
                  </a:lnTo>
                  <a:lnTo>
                    <a:pt x="52475" y="148360"/>
                  </a:lnTo>
                  <a:lnTo>
                    <a:pt x="30273" y="188403"/>
                  </a:lnTo>
                  <a:lnTo>
                    <a:pt x="13790" y="231645"/>
                  </a:lnTo>
                  <a:lnTo>
                    <a:pt x="3531" y="277585"/>
                  </a:lnTo>
                  <a:lnTo>
                    <a:pt x="0" y="325717"/>
                  </a:lnTo>
                  <a:lnTo>
                    <a:pt x="3531" y="373852"/>
                  </a:lnTo>
                  <a:lnTo>
                    <a:pt x="13790" y="419794"/>
                  </a:lnTo>
                  <a:lnTo>
                    <a:pt x="30273" y="463039"/>
                  </a:lnTo>
                  <a:lnTo>
                    <a:pt x="52475" y="503082"/>
                  </a:lnTo>
                  <a:lnTo>
                    <a:pt x="79893" y="539421"/>
                  </a:lnTo>
                  <a:lnTo>
                    <a:pt x="112024" y="571552"/>
                  </a:lnTo>
                  <a:lnTo>
                    <a:pt x="148363" y="598970"/>
                  </a:lnTo>
                  <a:lnTo>
                    <a:pt x="188407" y="621173"/>
                  </a:lnTo>
                  <a:lnTo>
                    <a:pt x="231651" y="637655"/>
                  </a:lnTo>
                  <a:lnTo>
                    <a:pt x="277593" y="647914"/>
                  </a:lnTo>
                  <a:lnTo>
                    <a:pt x="325728" y="651446"/>
                  </a:lnTo>
                  <a:lnTo>
                    <a:pt x="1977866" y="651446"/>
                  </a:lnTo>
                  <a:lnTo>
                    <a:pt x="2025999" y="647914"/>
                  </a:lnTo>
                  <a:lnTo>
                    <a:pt x="2071939" y="637655"/>
                  </a:lnTo>
                  <a:lnTo>
                    <a:pt x="2115183" y="621173"/>
                  </a:lnTo>
                  <a:lnTo>
                    <a:pt x="2155226" y="598970"/>
                  </a:lnTo>
                  <a:lnTo>
                    <a:pt x="2191566" y="571552"/>
                  </a:lnTo>
                  <a:lnTo>
                    <a:pt x="2223697" y="539421"/>
                  </a:lnTo>
                  <a:lnTo>
                    <a:pt x="2251116" y="503082"/>
                  </a:lnTo>
                  <a:lnTo>
                    <a:pt x="2273319" y="463039"/>
                  </a:lnTo>
                  <a:lnTo>
                    <a:pt x="2289803" y="419794"/>
                  </a:lnTo>
                  <a:lnTo>
                    <a:pt x="2300062" y="373852"/>
                  </a:lnTo>
                  <a:lnTo>
                    <a:pt x="2303594" y="325717"/>
                  </a:lnTo>
                  <a:lnTo>
                    <a:pt x="2300062" y="277585"/>
                  </a:lnTo>
                  <a:lnTo>
                    <a:pt x="2289803" y="231645"/>
                  </a:lnTo>
                  <a:lnTo>
                    <a:pt x="2273319" y="188403"/>
                  </a:lnTo>
                  <a:lnTo>
                    <a:pt x="2251116" y="148360"/>
                  </a:lnTo>
                  <a:lnTo>
                    <a:pt x="2223697" y="112022"/>
                  </a:lnTo>
                  <a:lnTo>
                    <a:pt x="2191566" y="79892"/>
                  </a:lnTo>
                  <a:lnTo>
                    <a:pt x="2155226" y="52474"/>
                  </a:lnTo>
                  <a:lnTo>
                    <a:pt x="2115183" y="30272"/>
                  </a:lnTo>
                  <a:lnTo>
                    <a:pt x="2071939" y="13790"/>
                  </a:lnTo>
                  <a:lnTo>
                    <a:pt x="2025999" y="3531"/>
                  </a:lnTo>
                  <a:lnTo>
                    <a:pt x="1977866" y="0"/>
                  </a:lnTo>
                  <a:close/>
                </a:path>
              </a:pathLst>
            </a:custGeom>
            <a:solidFill>
              <a:srgbClr val="B0E5FF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2" name="object 36"/>
            <p:cNvSpPr txBox="1"/>
            <p:nvPr/>
          </p:nvSpPr>
          <p:spPr>
            <a:xfrm>
              <a:off x="1424484" y="2496271"/>
              <a:ext cx="547600" cy="159776"/>
            </a:xfrm>
            <a:prstGeom prst="rect">
              <a:avLst/>
            </a:prstGeom>
          </p:spPr>
          <p:txBody>
            <a:bodyPr vert="horz" wrap="square" lIns="0" tIns="5831" rIns="0" bIns="0" rtlCol="0">
              <a:spAutoFit/>
            </a:bodyPr>
            <a:lstStyle/>
            <a:p>
              <a:pPr marL="5554">
                <a:spcBef>
                  <a:spcPts val="46"/>
                </a:spcBef>
              </a:pPr>
              <a:r>
                <a:rPr lang="zh-CN" altLang="en-US" sz="1000" spc="-11" dirty="0">
                  <a:solidFill>
                    <a:srgbClr val="417ABE"/>
                  </a:solidFill>
                  <a:latin typeface="Arial"/>
                  <a:ea typeface="微软雅黑" panose="020B0503020204020204" pitchFamily="34" charset="-122"/>
                  <a:cs typeface="Arial"/>
                </a:rPr>
                <a:t>客户档案</a:t>
              </a:r>
              <a:endParaRPr sz="1000" dirty="0">
                <a:latin typeface="Droid Sans Fallback"/>
                <a:cs typeface="Droid Sans Fallback"/>
              </a:endParaRPr>
            </a:p>
          </p:txBody>
        </p:sp>
        <p:sp>
          <p:nvSpPr>
            <p:cNvPr id="93" name="object 38"/>
            <p:cNvSpPr/>
            <p:nvPr/>
          </p:nvSpPr>
          <p:spPr>
            <a:xfrm>
              <a:off x="1167938" y="3295689"/>
              <a:ext cx="1047834" cy="266661"/>
            </a:xfrm>
            <a:custGeom>
              <a:avLst/>
              <a:gdLst/>
              <a:ahLst/>
              <a:cxnLst/>
              <a:rect l="l" t="t" r="r" b="b"/>
              <a:pathLst>
                <a:path w="2303779" h="651509">
                  <a:moveTo>
                    <a:pt x="1977866" y="0"/>
                  </a:moveTo>
                  <a:lnTo>
                    <a:pt x="325728" y="0"/>
                  </a:lnTo>
                  <a:lnTo>
                    <a:pt x="277593" y="3531"/>
                  </a:lnTo>
                  <a:lnTo>
                    <a:pt x="231651" y="13791"/>
                  </a:lnTo>
                  <a:lnTo>
                    <a:pt x="188407" y="30274"/>
                  </a:lnTo>
                  <a:lnTo>
                    <a:pt x="148363" y="52478"/>
                  </a:lnTo>
                  <a:lnTo>
                    <a:pt x="112024" y="79897"/>
                  </a:lnTo>
                  <a:lnTo>
                    <a:pt x="79893" y="112028"/>
                  </a:lnTo>
                  <a:lnTo>
                    <a:pt x="52475" y="148368"/>
                  </a:lnTo>
                  <a:lnTo>
                    <a:pt x="30273" y="188411"/>
                  </a:lnTo>
                  <a:lnTo>
                    <a:pt x="13790" y="231655"/>
                  </a:lnTo>
                  <a:lnTo>
                    <a:pt x="3531" y="277595"/>
                  </a:lnTo>
                  <a:lnTo>
                    <a:pt x="0" y="325728"/>
                  </a:lnTo>
                  <a:lnTo>
                    <a:pt x="3531" y="373860"/>
                  </a:lnTo>
                  <a:lnTo>
                    <a:pt x="13790" y="419801"/>
                  </a:lnTo>
                  <a:lnTo>
                    <a:pt x="30273" y="463044"/>
                  </a:lnTo>
                  <a:lnTo>
                    <a:pt x="52475" y="503088"/>
                  </a:lnTo>
                  <a:lnTo>
                    <a:pt x="79893" y="539427"/>
                  </a:lnTo>
                  <a:lnTo>
                    <a:pt x="112024" y="571559"/>
                  </a:lnTo>
                  <a:lnTo>
                    <a:pt x="148363" y="598978"/>
                  </a:lnTo>
                  <a:lnTo>
                    <a:pt x="188407" y="621181"/>
                  </a:lnTo>
                  <a:lnTo>
                    <a:pt x="231651" y="637665"/>
                  </a:lnTo>
                  <a:lnTo>
                    <a:pt x="277593" y="647924"/>
                  </a:lnTo>
                  <a:lnTo>
                    <a:pt x="325728" y="651456"/>
                  </a:lnTo>
                  <a:lnTo>
                    <a:pt x="1977866" y="651456"/>
                  </a:lnTo>
                  <a:lnTo>
                    <a:pt x="2025999" y="647924"/>
                  </a:lnTo>
                  <a:lnTo>
                    <a:pt x="2071939" y="637665"/>
                  </a:lnTo>
                  <a:lnTo>
                    <a:pt x="2115183" y="621181"/>
                  </a:lnTo>
                  <a:lnTo>
                    <a:pt x="2155226" y="598978"/>
                  </a:lnTo>
                  <a:lnTo>
                    <a:pt x="2191566" y="571559"/>
                  </a:lnTo>
                  <a:lnTo>
                    <a:pt x="2223697" y="539427"/>
                  </a:lnTo>
                  <a:lnTo>
                    <a:pt x="2251116" y="503088"/>
                  </a:lnTo>
                  <a:lnTo>
                    <a:pt x="2273319" y="463044"/>
                  </a:lnTo>
                  <a:lnTo>
                    <a:pt x="2289803" y="419801"/>
                  </a:lnTo>
                  <a:lnTo>
                    <a:pt x="2300062" y="373860"/>
                  </a:lnTo>
                  <a:lnTo>
                    <a:pt x="2303594" y="325728"/>
                  </a:lnTo>
                  <a:lnTo>
                    <a:pt x="2300062" y="277595"/>
                  </a:lnTo>
                  <a:lnTo>
                    <a:pt x="2289803" y="231655"/>
                  </a:lnTo>
                  <a:lnTo>
                    <a:pt x="2273319" y="188411"/>
                  </a:lnTo>
                  <a:lnTo>
                    <a:pt x="2251116" y="148368"/>
                  </a:lnTo>
                  <a:lnTo>
                    <a:pt x="2223697" y="112028"/>
                  </a:lnTo>
                  <a:lnTo>
                    <a:pt x="2191566" y="79897"/>
                  </a:lnTo>
                  <a:lnTo>
                    <a:pt x="2155226" y="52478"/>
                  </a:lnTo>
                  <a:lnTo>
                    <a:pt x="2115183" y="30274"/>
                  </a:lnTo>
                  <a:lnTo>
                    <a:pt x="2071939" y="13791"/>
                  </a:lnTo>
                  <a:lnTo>
                    <a:pt x="2025999" y="3531"/>
                  </a:lnTo>
                  <a:lnTo>
                    <a:pt x="1977866" y="0"/>
                  </a:lnTo>
                  <a:close/>
                </a:path>
              </a:pathLst>
            </a:custGeom>
            <a:solidFill>
              <a:srgbClr val="B0E5FF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4" name="object 39"/>
            <p:cNvSpPr txBox="1"/>
            <p:nvPr/>
          </p:nvSpPr>
          <p:spPr>
            <a:xfrm>
              <a:off x="1302323" y="3333750"/>
              <a:ext cx="843600" cy="159776"/>
            </a:xfrm>
            <a:prstGeom prst="rect">
              <a:avLst/>
            </a:prstGeom>
          </p:spPr>
          <p:txBody>
            <a:bodyPr vert="horz" wrap="square" lIns="0" tIns="5831" rIns="0" bIns="0" rtlCol="0">
              <a:spAutoFit/>
            </a:bodyPr>
            <a:lstStyle/>
            <a:p>
              <a:pPr marL="5554">
                <a:spcBef>
                  <a:spcPts val="46"/>
                </a:spcBef>
              </a:pPr>
              <a:r>
                <a:rPr lang="zh-CN" altLang="en-US" sz="1000" spc="2" dirty="0">
                  <a:solidFill>
                    <a:srgbClr val="417ABE"/>
                  </a:solidFill>
                  <a:latin typeface="Droid Sans Fallback"/>
                  <a:ea typeface="微软雅黑" panose="020B0503020204020204" pitchFamily="34" charset="-122"/>
                  <a:cs typeface="Droid Sans Fallback"/>
                </a:rPr>
                <a:t>  业务单据</a:t>
              </a:r>
              <a:endParaRPr sz="1000" dirty="0">
                <a:latin typeface="Droid Sans Fallback"/>
                <a:cs typeface="Droid Sans Fallback"/>
              </a:endParaRPr>
            </a:p>
          </p:txBody>
        </p:sp>
        <p:sp>
          <p:nvSpPr>
            <p:cNvPr id="95" name="object 32"/>
            <p:cNvSpPr/>
            <p:nvPr/>
          </p:nvSpPr>
          <p:spPr>
            <a:xfrm>
              <a:off x="4114800" y="1522972"/>
              <a:ext cx="1679047" cy="405920"/>
            </a:xfrm>
            <a:custGeom>
              <a:avLst/>
              <a:gdLst/>
              <a:ahLst/>
              <a:cxnLst/>
              <a:rect l="l" t="t" r="r" b="b"/>
              <a:pathLst>
                <a:path w="2303779" h="651510">
                  <a:moveTo>
                    <a:pt x="1977866" y="0"/>
                  </a:moveTo>
                  <a:lnTo>
                    <a:pt x="325728" y="0"/>
                  </a:lnTo>
                  <a:lnTo>
                    <a:pt x="277593" y="3531"/>
                  </a:lnTo>
                  <a:lnTo>
                    <a:pt x="231651" y="13790"/>
                  </a:lnTo>
                  <a:lnTo>
                    <a:pt x="188407" y="30273"/>
                  </a:lnTo>
                  <a:lnTo>
                    <a:pt x="148363" y="52475"/>
                  </a:lnTo>
                  <a:lnTo>
                    <a:pt x="112024" y="79893"/>
                  </a:lnTo>
                  <a:lnTo>
                    <a:pt x="79893" y="112024"/>
                  </a:lnTo>
                  <a:lnTo>
                    <a:pt x="52475" y="148363"/>
                  </a:lnTo>
                  <a:lnTo>
                    <a:pt x="30273" y="188407"/>
                  </a:lnTo>
                  <a:lnTo>
                    <a:pt x="13790" y="231651"/>
                  </a:lnTo>
                  <a:lnTo>
                    <a:pt x="3531" y="277593"/>
                  </a:lnTo>
                  <a:lnTo>
                    <a:pt x="0" y="325728"/>
                  </a:lnTo>
                  <a:lnTo>
                    <a:pt x="3531" y="373860"/>
                  </a:lnTo>
                  <a:lnTo>
                    <a:pt x="13790" y="419800"/>
                  </a:lnTo>
                  <a:lnTo>
                    <a:pt x="30273" y="463043"/>
                  </a:lnTo>
                  <a:lnTo>
                    <a:pt x="52475" y="503085"/>
                  </a:lnTo>
                  <a:lnTo>
                    <a:pt x="79893" y="539423"/>
                  </a:lnTo>
                  <a:lnTo>
                    <a:pt x="112024" y="571553"/>
                  </a:lnTo>
                  <a:lnTo>
                    <a:pt x="148363" y="598971"/>
                  </a:lnTo>
                  <a:lnTo>
                    <a:pt x="188407" y="621173"/>
                  </a:lnTo>
                  <a:lnTo>
                    <a:pt x="231651" y="637655"/>
                  </a:lnTo>
                  <a:lnTo>
                    <a:pt x="277593" y="647914"/>
                  </a:lnTo>
                  <a:lnTo>
                    <a:pt x="325728" y="651446"/>
                  </a:lnTo>
                  <a:lnTo>
                    <a:pt x="1977866" y="651446"/>
                  </a:lnTo>
                  <a:lnTo>
                    <a:pt x="2025999" y="647914"/>
                  </a:lnTo>
                  <a:lnTo>
                    <a:pt x="2071939" y="637655"/>
                  </a:lnTo>
                  <a:lnTo>
                    <a:pt x="2115183" y="621173"/>
                  </a:lnTo>
                  <a:lnTo>
                    <a:pt x="2155226" y="598971"/>
                  </a:lnTo>
                  <a:lnTo>
                    <a:pt x="2191566" y="571553"/>
                  </a:lnTo>
                  <a:lnTo>
                    <a:pt x="2223697" y="539423"/>
                  </a:lnTo>
                  <a:lnTo>
                    <a:pt x="2251116" y="503085"/>
                  </a:lnTo>
                  <a:lnTo>
                    <a:pt x="2273319" y="463043"/>
                  </a:lnTo>
                  <a:lnTo>
                    <a:pt x="2289803" y="419800"/>
                  </a:lnTo>
                  <a:lnTo>
                    <a:pt x="2300062" y="373860"/>
                  </a:lnTo>
                  <a:lnTo>
                    <a:pt x="2303594" y="325728"/>
                  </a:lnTo>
                  <a:lnTo>
                    <a:pt x="2300062" y="277593"/>
                  </a:lnTo>
                  <a:lnTo>
                    <a:pt x="2289803" y="231651"/>
                  </a:lnTo>
                  <a:lnTo>
                    <a:pt x="2273319" y="188407"/>
                  </a:lnTo>
                  <a:lnTo>
                    <a:pt x="2251116" y="148363"/>
                  </a:lnTo>
                  <a:lnTo>
                    <a:pt x="2223697" y="112024"/>
                  </a:lnTo>
                  <a:lnTo>
                    <a:pt x="2191566" y="79893"/>
                  </a:lnTo>
                  <a:lnTo>
                    <a:pt x="2155226" y="52475"/>
                  </a:lnTo>
                  <a:lnTo>
                    <a:pt x="2115183" y="30273"/>
                  </a:lnTo>
                  <a:lnTo>
                    <a:pt x="2071939" y="13790"/>
                  </a:lnTo>
                  <a:lnTo>
                    <a:pt x="2025999" y="3531"/>
                  </a:lnTo>
                  <a:lnTo>
                    <a:pt x="1977866" y="0"/>
                  </a:lnTo>
                  <a:close/>
                </a:path>
              </a:pathLst>
            </a:custGeom>
            <a:solidFill>
              <a:srgbClr val="B0E5FF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96" name="object 33"/>
            <p:cNvSpPr txBox="1"/>
            <p:nvPr/>
          </p:nvSpPr>
          <p:spPr>
            <a:xfrm>
              <a:off x="4270394" y="1573719"/>
              <a:ext cx="1523999" cy="313665"/>
            </a:xfrm>
            <a:prstGeom prst="rect">
              <a:avLst/>
            </a:prstGeom>
          </p:spPr>
          <p:txBody>
            <a:bodyPr vert="horz" wrap="square" lIns="0" tIns="5831" rIns="0" bIns="0" rtlCol="0">
              <a:spAutoFit/>
            </a:bodyPr>
            <a:lstStyle/>
            <a:p>
              <a:pPr marL="5554">
                <a:spcBef>
                  <a:spcPts val="46"/>
                </a:spcBef>
              </a:pPr>
              <a:r>
                <a:rPr lang="zh-CN" altLang="en-US" sz="1000" spc="2" dirty="0">
                  <a:solidFill>
                    <a:srgbClr val="FF0000"/>
                  </a:solidFill>
                  <a:latin typeface="Droid Sans Fallback"/>
                  <a:ea typeface="微软雅黑" panose="020B0503020204020204" pitchFamily="34" charset="-122"/>
                  <a:cs typeface="Arial"/>
                </a:rPr>
                <a:t>维护</a:t>
              </a:r>
              <a:r>
                <a:rPr lang="zh-CN" altLang="en-US" sz="1000" spc="2" dirty="0">
                  <a:solidFill>
                    <a:srgbClr val="417ABE"/>
                  </a:solidFill>
                  <a:latin typeface="Droid Sans Fallback"/>
                  <a:ea typeface="微软雅黑" panose="020B0503020204020204" pitchFamily="34" charset="-122"/>
                  <a:cs typeface="Arial"/>
                </a:rPr>
                <a:t>商品编号、名称、规格型号、单位、税收编码</a:t>
              </a:r>
              <a:endParaRPr sz="1000" dirty="0">
                <a:latin typeface="Droid Sans Fallback"/>
                <a:cs typeface="Droid Sans Fallback"/>
              </a:endParaRPr>
            </a:p>
          </p:txBody>
        </p:sp>
        <p:sp>
          <p:nvSpPr>
            <p:cNvPr id="99" name="object 32"/>
            <p:cNvSpPr/>
            <p:nvPr/>
          </p:nvSpPr>
          <p:spPr>
            <a:xfrm>
              <a:off x="4115346" y="2493375"/>
              <a:ext cx="1679047" cy="405920"/>
            </a:xfrm>
            <a:custGeom>
              <a:avLst/>
              <a:gdLst/>
              <a:ahLst/>
              <a:cxnLst/>
              <a:rect l="l" t="t" r="r" b="b"/>
              <a:pathLst>
                <a:path w="2303779" h="651510">
                  <a:moveTo>
                    <a:pt x="1977866" y="0"/>
                  </a:moveTo>
                  <a:lnTo>
                    <a:pt x="325728" y="0"/>
                  </a:lnTo>
                  <a:lnTo>
                    <a:pt x="277593" y="3531"/>
                  </a:lnTo>
                  <a:lnTo>
                    <a:pt x="231651" y="13790"/>
                  </a:lnTo>
                  <a:lnTo>
                    <a:pt x="188407" y="30273"/>
                  </a:lnTo>
                  <a:lnTo>
                    <a:pt x="148363" y="52475"/>
                  </a:lnTo>
                  <a:lnTo>
                    <a:pt x="112024" y="79893"/>
                  </a:lnTo>
                  <a:lnTo>
                    <a:pt x="79893" y="112024"/>
                  </a:lnTo>
                  <a:lnTo>
                    <a:pt x="52475" y="148363"/>
                  </a:lnTo>
                  <a:lnTo>
                    <a:pt x="30273" y="188407"/>
                  </a:lnTo>
                  <a:lnTo>
                    <a:pt x="13790" y="231651"/>
                  </a:lnTo>
                  <a:lnTo>
                    <a:pt x="3531" y="277593"/>
                  </a:lnTo>
                  <a:lnTo>
                    <a:pt x="0" y="325728"/>
                  </a:lnTo>
                  <a:lnTo>
                    <a:pt x="3531" y="373860"/>
                  </a:lnTo>
                  <a:lnTo>
                    <a:pt x="13790" y="419800"/>
                  </a:lnTo>
                  <a:lnTo>
                    <a:pt x="30273" y="463043"/>
                  </a:lnTo>
                  <a:lnTo>
                    <a:pt x="52475" y="503085"/>
                  </a:lnTo>
                  <a:lnTo>
                    <a:pt x="79893" y="539423"/>
                  </a:lnTo>
                  <a:lnTo>
                    <a:pt x="112024" y="571553"/>
                  </a:lnTo>
                  <a:lnTo>
                    <a:pt x="148363" y="598971"/>
                  </a:lnTo>
                  <a:lnTo>
                    <a:pt x="188407" y="621173"/>
                  </a:lnTo>
                  <a:lnTo>
                    <a:pt x="231651" y="637655"/>
                  </a:lnTo>
                  <a:lnTo>
                    <a:pt x="277593" y="647914"/>
                  </a:lnTo>
                  <a:lnTo>
                    <a:pt x="325728" y="651446"/>
                  </a:lnTo>
                  <a:lnTo>
                    <a:pt x="1977866" y="651446"/>
                  </a:lnTo>
                  <a:lnTo>
                    <a:pt x="2025999" y="647914"/>
                  </a:lnTo>
                  <a:lnTo>
                    <a:pt x="2071939" y="637655"/>
                  </a:lnTo>
                  <a:lnTo>
                    <a:pt x="2115183" y="621173"/>
                  </a:lnTo>
                  <a:lnTo>
                    <a:pt x="2155226" y="598971"/>
                  </a:lnTo>
                  <a:lnTo>
                    <a:pt x="2191566" y="571553"/>
                  </a:lnTo>
                  <a:lnTo>
                    <a:pt x="2223697" y="539423"/>
                  </a:lnTo>
                  <a:lnTo>
                    <a:pt x="2251116" y="503085"/>
                  </a:lnTo>
                  <a:lnTo>
                    <a:pt x="2273319" y="463043"/>
                  </a:lnTo>
                  <a:lnTo>
                    <a:pt x="2289803" y="419800"/>
                  </a:lnTo>
                  <a:lnTo>
                    <a:pt x="2300062" y="373860"/>
                  </a:lnTo>
                  <a:lnTo>
                    <a:pt x="2303594" y="325728"/>
                  </a:lnTo>
                  <a:lnTo>
                    <a:pt x="2300062" y="277593"/>
                  </a:lnTo>
                  <a:lnTo>
                    <a:pt x="2289803" y="231651"/>
                  </a:lnTo>
                  <a:lnTo>
                    <a:pt x="2273319" y="188407"/>
                  </a:lnTo>
                  <a:lnTo>
                    <a:pt x="2251116" y="148363"/>
                  </a:lnTo>
                  <a:lnTo>
                    <a:pt x="2223697" y="112024"/>
                  </a:lnTo>
                  <a:lnTo>
                    <a:pt x="2191566" y="79893"/>
                  </a:lnTo>
                  <a:lnTo>
                    <a:pt x="2155226" y="52475"/>
                  </a:lnTo>
                  <a:lnTo>
                    <a:pt x="2115183" y="30273"/>
                  </a:lnTo>
                  <a:lnTo>
                    <a:pt x="2071939" y="13790"/>
                  </a:lnTo>
                  <a:lnTo>
                    <a:pt x="2025999" y="3531"/>
                  </a:lnTo>
                  <a:lnTo>
                    <a:pt x="1977866" y="0"/>
                  </a:lnTo>
                  <a:close/>
                </a:path>
              </a:pathLst>
            </a:custGeom>
            <a:solidFill>
              <a:srgbClr val="B0E5FF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0" name="object 33"/>
            <p:cNvSpPr txBox="1"/>
            <p:nvPr/>
          </p:nvSpPr>
          <p:spPr>
            <a:xfrm>
              <a:off x="4366586" y="2544122"/>
              <a:ext cx="1275407" cy="313665"/>
            </a:xfrm>
            <a:prstGeom prst="rect">
              <a:avLst/>
            </a:prstGeom>
          </p:spPr>
          <p:txBody>
            <a:bodyPr vert="horz" wrap="square" lIns="0" tIns="5831" rIns="0" bIns="0" rtlCol="0">
              <a:spAutoFit/>
            </a:bodyPr>
            <a:lstStyle/>
            <a:p>
              <a:pPr marL="5554">
                <a:spcBef>
                  <a:spcPts val="46"/>
                </a:spcBef>
              </a:pPr>
              <a:r>
                <a:rPr lang="zh-CN" altLang="en-US" sz="1000" spc="2" dirty="0">
                  <a:solidFill>
                    <a:srgbClr val="FF0000"/>
                  </a:solidFill>
                  <a:latin typeface="Droid Sans Fallback"/>
                  <a:ea typeface="微软雅黑" panose="020B0503020204020204" pitchFamily="34" charset="-122"/>
                  <a:cs typeface="Arial"/>
                </a:rPr>
                <a:t>维护</a:t>
              </a:r>
              <a:r>
                <a:rPr lang="zh-CN" altLang="en-US" sz="1000" spc="2" dirty="0">
                  <a:solidFill>
                    <a:srgbClr val="417ABE"/>
                  </a:solidFill>
                  <a:latin typeface="Droid Sans Fallback"/>
                  <a:ea typeface="微软雅黑" panose="020B0503020204020204" pitchFamily="34" charset="-122"/>
                  <a:cs typeface="Arial"/>
                </a:rPr>
                <a:t>单位名称、税号、电话地址、银行账号</a:t>
              </a:r>
              <a:endParaRPr sz="1000" dirty="0">
                <a:latin typeface="Droid Sans Fallback"/>
                <a:cs typeface="Droid Sans Fallback"/>
              </a:endParaRPr>
            </a:p>
          </p:txBody>
        </p:sp>
        <p:sp>
          <p:nvSpPr>
            <p:cNvPr id="101" name="object 32"/>
            <p:cNvSpPr/>
            <p:nvPr/>
          </p:nvSpPr>
          <p:spPr>
            <a:xfrm>
              <a:off x="4123433" y="3295689"/>
              <a:ext cx="1679047" cy="266661"/>
            </a:xfrm>
            <a:custGeom>
              <a:avLst/>
              <a:gdLst/>
              <a:ahLst/>
              <a:cxnLst/>
              <a:rect l="l" t="t" r="r" b="b"/>
              <a:pathLst>
                <a:path w="2303779" h="651510">
                  <a:moveTo>
                    <a:pt x="1977866" y="0"/>
                  </a:moveTo>
                  <a:lnTo>
                    <a:pt x="325728" y="0"/>
                  </a:lnTo>
                  <a:lnTo>
                    <a:pt x="277593" y="3531"/>
                  </a:lnTo>
                  <a:lnTo>
                    <a:pt x="231651" y="13790"/>
                  </a:lnTo>
                  <a:lnTo>
                    <a:pt x="188407" y="30273"/>
                  </a:lnTo>
                  <a:lnTo>
                    <a:pt x="148363" y="52475"/>
                  </a:lnTo>
                  <a:lnTo>
                    <a:pt x="112024" y="79893"/>
                  </a:lnTo>
                  <a:lnTo>
                    <a:pt x="79893" y="112024"/>
                  </a:lnTo>
                  <a:lnTo>
                    <a:pt x="52475" y="148363"/>
                  </a:lnTo>
                  <a:lnTo>
                    <a:pt x="30273" y="188407"/>
                  </a:lnTo>
                  <a:lnTo>
                    <a:pt x="13790" y="231651"/>
                  </a:lnTo>
                  <a:lnTo>
                    <a:pt x="3531" y="277593"/>
                  </a:lnTo>
                  <a:lnTo>
                    <a:pt x="0" y="325728"/>
                  </a:lnTo>
                  <a:lnTo>
                    <a:pt x="3531" y="373860"/>
                  </a:lnTo>
                  <a:lnTo>
                    <a:pt x="13790" y="419800"/>
                  </a:lnTo>
                  <a:lnTo>
                    <a:pt x="30273" y="463043"/>
                  </a:lnTo>
                  <a:lnTo>
                    <a:pt x="52475" y="503085"/>
                  </a:lnTo>
                  <a:lnTo>
                    <a:pt x="79893" y="539423"/>
                  </a:lnTo>
                  <a:lnTo>
                    <a:pt x="112024" y="571553"/>
                  </a:lnTo>
                  <a:lnTo>
                    <a:pt x="148363" y="598971"/>
                  </a:lnTo>
                  <a:lnTo>
                    <a:pt x="188407" y="621173"/>
                  </a:lnTo>
                  <a:lnTo>
                    <a:pt x="231651" y="637655"/>
                  </a:lnTo>
                  <a:lnTo>
                    <a:pt x="277593" y="647914"/>
                  </a:lnTo>
                  <a:lnTo>
                    <a:pt x="325728" y="651446"/>
                  </a:lnTo>
                  <a:lnTo>
                    <a:pt x="1977866" y="651446"/>
                  </a:lnTo>
                  <a:lnTo>
                    <a:pt x="2025999" y="647914"/>
                  </a:lnTo>
                  <a:lnTo>
                    <a:pt x="2071939" y="637655"/>
                  </a:lnTo>
                  <a:lnTo>
                    <a:pt x="2115183" y="621173"/>
                  </a:lnTo>
                  <a:lnTo>
                    <a:pt x="2155226" y="598971"/>
                  </a:lnTo>
                  <a:lnTo>
                    <a:pt x="2191566" y="571553"/>
                  </a:lnTo>
                  <a:lnTo>
                    <a:pt x="2223697" y="539423"/>
                  </a:lnTo>
                  <a:lnTo>
                    <a:pt x="2251116" y="503085"/>
                  </a:lnTo>
                  <a:lnTo>
                    <a:pt x="2273319" y="463043"/>
                  </a:lnTo>
                  <a:lnTo>
                    <a:pt x="2289803" y="419800"/>
                  </a:lnTo>
                  <a:lnTo>
                    <a:pt x="2300062" y="373860"/>
                  </a:lnTo>
                  <a:lnTo>
                    <a:pt x="2303594" y="325728"/>
                  </a:lnTo>
                  <a:lnTo>
                    <a:pt x="2300062" y="277593"/>
                  </a:lnTo>
                  <a:lnTo>
                    <a:pt x="2289803" y="231651"/>
                  </a:lnTo>
                  <a:lnTo>
                    <a:pt x="2273319" y="188407"/>
                  </a:lnTo>
                  <a:lnTo>
                    <a:pt x="2251116" y="148363"/>
                  </a:lnTo>
                  <a:lnTo>
                    <a:pt x="2223697" y="112024"/>
                  </a:lnTo>
                  <a:lnTo>
                    <a:pt x="2191566" y="79893"/>
                  </a:lnTo>
                  <a:lnTo>
                    <a:pt x="2155226" y="52475"/>
                  </a:lnTo>
                  <a:lnTo>
                    <a:pt x="2115183" y="30273"/>
                  </a:lnTo>
                  <a:lnTo>
                    <a:pt x="2071939" y="13790"/>
                  </a:lnTo>
                  <a:lnTo>
                    <a:pt x="2025999" y="3531"/>
                  </a:lnTo>
                  <a:lnTo>
                    <a:pt x="1977866" y="0"/>
                  </a:lnTo>
                  <a:close/>
                </a:path>
              </a:pathLst>
            </a:custGeom>
            <a:solidFill>
              <a:srgbClr val="B0E5FF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" name="object 33"/>
            <p:cNvSpPr txBox="1"/>
            <p:nvPr/>
          </p:nvSpPr>
          <p:spPr>
            <a:xfrm>
              <a:off x="4648200" y="3346436"/>
              <a:ext cx="547600" cy="159776"/>
            </a:xfrm>
            <a:prstGeom prst="rect">
              <a:avLst/>
            </a:prstGeom>
          </p:spPr>
          <p:txBody>
            <a:bodyPr vert="horz" wrap="square" lIns="0" tIns="5831" rIns="0" bIns="0" rtlCol="0">
              <a:spAutoFit/>
            </a:bodyPr>
            <a:lstStyle/>
            <a:p>
              <a:pPr marL="5554">
                <a:spcBef>
                  <a:spcPts val="46"/>
                </a:spcBef>
              </a:pPr>
              <a:r>
                <a:rPr lang="zh-CN" altLang="en-US" sz="1000" spc="2" dirty="0">
                  <a:solidFill>
                    <a:srgbClr val="417ABE"/>
                  </a:solidFill>
                  <a:latin typeface="Droid Sans Fallback"/>
                  <a:ea typeface="微软雅黑" panose="020B0503020204020204" pitchFamily="34" charset="-122"/>
                  <a:cs typeface="Arial"/>
                </a:rPr>
                <a:t>发票信息</a:t>
              </a:r>
              <a:endParaRPr sz="1000" dirty="0">
                <a:latin typeface="Droid Sans Fallback"/>
                <a:cs typeface="Droid Sans Fallback"/>
              </a:endParaRPr>
            </a:p>
          </p:txBody>
        </p:sp>
        <p:sp>
          <p:nvSpPr>
            <p:cNvPr id="105" name="object 35"/>
            <p:cNvSpPr/>
            <p:nvPr/>
          </p:nvSpPr>
          <p:spPr>
            <a:xfrm>
              <a:off x="6932574" y="3498826"/>
              <a:ext cx="1047834" cy="266661"/>
            </a:xfrm>
            <a:custGeom>
              <a:avLst/>
              <a:gdLst/>
              <a:ahLst/>
              <a:cxnLst/>
              <a:rect l="l" t="t" r="r" b="b"/>
              <a:pathLst>
                <a:path w="2303779" h="651509">
                  <a:moveTo>
                    <a:pt x="1977866" y="0"/>
                  </a:moveTo>
                  <a:lnTo>
                    <a:pt x="325728" y="0"/>
                  </a:lnTo>
                  <a:lnTo>
                    <a:pt x="277593" y="3531"/>
                  </a:lnTo>
                  <a:lnTo>
                    <a:pt x="231651" y="13790"/>
                  </a:lnTo>
                  <a:lnTo>
                    <a:pt x="188407" y="30272"/>
                  </a:lnTo>
                  <a:lnTo>
                    <a:pt x="148363" y="52474"/>
                  </a:lnTo>
                  <a:lnTo>
                    <a:pt x="112024" y="79892"/>
                  </a:lnTo>
                  <a:lnTo>
                    <a:pt x="79893" y="112022"/>
                  </a:lnTo>
                  <a:lnTo>
                    <a:pt x="52475" y="148360"/>
                  </a:lnTo>
                  <a:lnTo>
                    <a:pt x="30273" y="188403"/>
                  </a:lnTo>
                  <a:lnTo>
                    <a:pt x="13790" y="231645"/>
                  </a:lnTo>
                  <a:lnTo>
                    <a:pt x="3531" y="277585"/>
                  </a:lnTo>
                  <a:lnTo>
                    <a:pt x="0" y="325717"/>
                  </a:lnTo>
                  <a:lnTo>
                    <a:pt x="3531" y="373852"/>
                  </a:lnTo>
                  <a:lnTo>
                    <a:pt x="13790" y="419794"/>
                  </a:lnTo>
                  <a:lnTo>
                    <a:pt x="30273" y="463039"/>
                  </a:lnTo>
                  <a:lnTo>
                    <a:pt x="52475" y="503082"/>
                  </a:lnTo>
                  <a:lnTo>
                    <a:pt x="79893" y="539421"/>
                  </a:lnTo>
                  <a:lnTo>
                    <a:pt x="112024" y="571552"/>
                  </a:lnTo>
                  <a:lnTo>
                    <a:pt x="148363" y="598970"/>
                  </a:lnTo>
                  <a:lnTo>
                    <a:pt x="188407" y="621173"/>
                  </a:lnTo>
                  <a:lnTo>
                    <a:pt x="231651" y="637655"/>
                  </a:lnTo>
                  <a:lnTo>
                    <a:pt x="277593" y="647914"/>
                  </a:lnTo>
                  <a:lnTo>
                    <a:pt x="325728" y="651446"/>
                  </a:lnTo>
                  <a:lnTo>
                    <a:pt x="1977866" y="651446"/>
                  </a:lnTo>
                  <a:lnTo>
                    <a:pt x="2025999" y="647914"/>
                  </a:lnTo>
                  <a:lnTo>
                    <a:pt x="2071939" y="637655"/>
                  </a:lnTo>
                  <a:lnTo>
                    <a:pt x="2115183" y="621173"/>
                  </a:lnTo>
                  <a:lnTo>
                    <a:pt x="2155226" y="598970"/>
                  </a:lnTo>
                  <a:lnTo>
                    <a:pt x="2191566" y="571552"/>
                  </a:lnTo>
                  <a:lnTo>
                    <a:pt x="2223697" y="539421"/>
                  </a:lnTo>
                  <a:lnTo>
                    <a:pt x="2251116" y="503082"/>
                  </a:lnTo>
                  <a:lnTo>
                    <a:pt x="2273319" y="463039"/>
                  </a:lnTo>
                  <a:lnTo>
                    <a:pt x="2289803" y="419794"/>
                  </a:lnTo>
                  <a:lnTo>
                    <a:pt x="2300062" y="373852"/>
                  </a:lnTo>
                  <a:lnTo>
                    <a:pt x="2303594" y="325717"/>
                  </a:lnTo>
                  <a:lnTo>
                    <a:pt x="2300062" y="277585"/>
                  </a:lnTo>
                  <a:lnTo>
                    <a:pt x="2289803" y="231645"/>
                  </a:lnTo>
                  <a:lnTo>
                    <a:pt x="2273319" y="188403"/>
                  </a:lnTo>
                  <a:lnTo>
                    <a:pt x="2251116" y="148360"/>
                  </a:lnTo>
                  <a:lnTo>
                    <a:pt x="2223697" y="112022"/>
                  </a:lnTo>
                  <a:lnTo>
                    <a:pt x="2191566" y="79892"/>
                  </a:lnTo>
                  <a:lnTo>
                    <a:pt x="2155226" y="52474"/>
                  </a:lnTo>
                  <a:lnTo>
                    <a:pt x="2115183" y="30272"/>
                  </a:lnTo>
                  <a:lnTo>
                    <a:pt x="2071939" y="13790"/>
                  </a:lnTo>
                  <a:lnTo>
                    <a:pt x="2025999" y="3531"/>
                  </a:lnTo>
                  <a:lnTo>
                    <a:pt x="1977866" y="0"/>
                  </a:lnTo>
                  <a:close/>
                </a:path>
              </a:pathLst>
            </a:custGeom>
            <a:solidFill>
              <a:srgbClr val="B0E5FF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6" name="object 36"/>
            <p:cNvSpPr txBox="1"/>
            <p:nvPr/>
          </p:nvSpPr>
          <p:spPr>
            <a:xfrm>
              <a:off x="7091277" y="3550842"/>
              <a:ext cx="730428" cy="159776"/>
            </a:xfrm>
            <a:prstGeom prst="rect">
              <a:avLst/>
            </a:prstGeom>
          </p:spPr>
          <p:txBody>
            <a:bodyPr vert="horz" wrap="square" lIns="0" tIns="5831" rIns="0" bIns="0" rtlCol="0">
              <a:spAutoFit/>
            </a:bodyPr>
            <a:lstStyle/>
            <a:p>
              <a:pPr marL="5554">
                <a:spcBef>
                  <a:spcPts val="46"/>
                </a:spcBef>
              </a:pPr>
              <a:r>
                <a:rPr lang="zh-CN" altLang="en-US" sz="1000" spc="2" dirty="0">
                  <a:solidFill>
                    <a:srgbClr val="417ABE"/>
                  </a:solidFill>
                  <a:latin typeface="Droid Sans Fallback"/>
                  <a:ea typeface="微软雅黑" panose="020B0503020204020204" pitchFamily="34" charset="-122"/>
                  <a:cs typeface="Droid Sans Fallback"/>
                </a:rPr>
                <a:t> 百旺金赋</a:t>
              </a:r>
              <a:endParaRPr sz="1000" dirty="0">
                <a:latin typeface="Droid Sans Fallback"/>
                <a:cs typeface="Droid Sans Fallback"/>
              </a:endParaRPr>
            </a:p>
          </p:txBody>
        </p:sp>
        <p:sp>
          <p:nvSpPr>
            <p:cNvPr id="107" name="object 38"/>
            <p:cNvSpPr/>
            <p:nvPr/>
          </p:nvSpPr>
          <p:spPr>
            <a:xfrm>
              <a:off x="6916087" y="3028950"/>
              <a:ext cx="1047834" cy="266661"/>
            </a:xfrm>
            <a:custGeom>
              <a:avLst/>
              <a:gdLst/>
              <a:ahLst/>
              <a:cxnLst/>
              <a:rect l="l" t="t" r="r" b="b"/>
              <a:pathLst>
                <a:path w="2303779" h="651509">
                  <a:moveTo>
                    <a:pt x="1977866" y="0"/>
                  </a:moveTo>
                  <a:lnTo>
                    <a:pt x="325728" y="0"/>
                  </a:lnTo>
                  <a:lnTo>
                    <a:pt x="277593" y="3531"/>
                  </a:lnTo>
                  <a:lnTo>
                    <a:pt x="231651" y="13791"/>
                  </a:lnTo>
                  <a:lnTo>
                    <a:pt x="188407" y="30274"/>
                  </a:lnTo>
                  <a:lnTo>
                    <a:pt x="148363" y="52478"/>
                  </a:lnTo>
                  <a:lnTo>
                    <a:pt x="112024" y="79897"/>
                  </a:lnTo>
                  <a:lnTo>
                    <a:pt x="79893" y="112028"/>
                  </a:lnTo>
                  <a:lnTo>
                    <a:pt x="52475" y="148368"/>
                  </a:lnTo>
                  <a:lnTo>
                    <a:pt x="30273" y="188411"/>
                  </a:lnTo>
                  <a:lnTo>
                    <a:pt x="13790" y="231655"/>
                  </a:lnTo>
                  <a:lnTo>
                    <a:pt x="3531" y="277595"/>
                  </a:lnTo>
                  <a:lnTo>
                    <a:pt x="0" y="325728"/>
                  </a:lnTo>
                  <a:lnTo>
                    <a:pt x="3531" y="373860"/>
                  </a:lnTo>
                  <a:lnTo>
                    <a:pt x="13790" y="419801"/>
                  </a:lnTo>
                  <a:lnTo>
                    <a:pt x="30273" y="463044"/>
                  </a:lnTo>
                  <a:lnTo>
                    <a:pt x="52475" y="503088"/>
                  </a:lnTo>
                  <a:lnTo>
                    <a:pt x="79893" y="539427"/>
                  </a:lnTo>
                  <a:lnTo>
                    <a:pt x="112024" y="571559"/>
                  </a:lnTo>
                  <a:lnTo>
                    <a:pt x="148363" y="598978"/>
                  </a:lnTo>
                  <a:lnTo>
                    <a:pt x="188407" y="621181"/>
                  </a:lnTo>
                  <a:lnTo>
                    <a:pt x="231651" y="637665"/>
                  </a:lnTo>
                  <a:lnTo>
                    <a:pt x="277593" y="647924"/>
                  </a:lnTo>
                  <a:lnTo>
                    <a:pt x="325728" y="651456"/>
                  </a:lnTo>
                  <a:lnTo>
                    <a:pt x="1977866" y="651456"/>
                  </a:lnTo>
                  <a:lnTo>
                    <a:pt x="2025999" y="647924"/>
                  </a:lnTo>
                  <a:lnTo>
                    <a:pt x="2071939" y="637665"/>
                  </a:lnTo>
                  <a:lnTo>
                    <a:pt x="2115183" y="621181"/>
                  </a:lnTo>
                  <a:lnTo>
                    <a:pt x="2155226" y="598978"/>
                  </a:lnTo>
                  <a:lnTo>
                    <a:pt x="2191566" y="571559"/>
                  </a:lnTo>
                  <a:lnTo>
                    <a:pt x="2223697" y="539427"/>
                  </a:lnTo>
                  <a:lnTo>
                    <a:pt x="2251116" y="503088"/>
                  </a:lnTo>
                  <a:lnTo>
                    <a:pt x="2273319" y="463044"/>
                  </a:lnTo>
                  <a:lnTo>
                    <a:pt x="2289803" y="419801"/>
                  </a:lnTo>
                  <a:lnTo>
                    <a:pt x="2300062" y="373860"/>
                  </a:lnTo>
                  <a:lnTo>
                    <a:pt x="2303594" y="325728"/>
                  </a:lnTo>
                  <a:lnTo>
                    <a:pt x="2300062" y="277595"/>
                  </a:lnTo>
                  <a:lnTo>
                    <a:pt x="2289803" y="231655"/>
                  </a:lnTo>
                  <a:lnTo>
                    <a:pt x="2273319" y="188411"/>
                  </a:lnTo>
                  <a:lnTo>
                    <a:pt x="2251116" y="148368"/>
                  </a:lnTo>
                  <a:lnTo>
                    <a:pt x="2223697" y="112028"/>
                  </a:lnTo>
                  <a:lnTo>
                    <a:pt x="2191566" y="79897"/>
                  </a:lnTo>
                  <a:lnTo>
                    <a:pt x="2155226" y="52478"/>
                  </a:lnTo>
                  <a:lnTo>
                    <a:pt x="2115183" y="30274"/>
                  </a:lnTo>
                  <a:lnTo>
                    <a:pt x="2071939" y="13791"/>
                  </a:lnTo>
                  <a:lnTo>
                    <a:pt x="2025999" y="3531"/>
                  </a:lnTo>
                  <a:lnTo>
                    <a:pt x="1977866" y="0"/>
                  </a:lnTo>
                  <a:close/>
                </a:path>
              </a:pathLst>
            </a:custGeom>
            <a:solidFill>
              <a:srgbClr val="B0E5FF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8" name="object 39"/>
            <p:cNvSpPr txBox="1"/>
            <p:nvPr/>
          </p:nvSpPr>
          <p:spPr>
            <a:xfrm>
              <a:off x="7167504" y="3082239"/>
              <a:ext cx="545001" cy="159776"/>
            </a:xfrm>
            <a:prstGeom prst="rect">
              <a:avLst/>
            </a:prstGeom>
          </p:spPr>
          <p:txBody>
            <a:bodyPr vert="horz" wrap="square" lIns="0" tIns="5831" rIns="0" bIns="0" rtlCol="0">
              <a:spAutoFit/>
            </a:bodyPr>
            <a:lstStyle/>
            <a:p>
              <a:pPr marL="5554">
                <a:spcBef>
                  <a:spcPts val="46"/>
                </a:spcBef>
              </a:pPr>
              <a:r>
                <a:rPr lang="zh-CN" altLang="en-US" sz="1000" spc="2" dirty="0">
                  <a:solidFill>
                    <a:srgbClr val="417ABE"/>
                  </a:solidFill>
                  <a:latin typeface="Droid Sans Fallback"/>
                  <a:ea typeface="微软雅黑" panose="020B0503020204020204" pitchFamily="34" charset="-122"/>
                  <a:cs typeface="Droid Sans Fallback"/>
                </a:rPr>
                <a:t>航天金税</a:t>
              </a:r>
              <a:endParaRPr sz="1000" dirty="0">
                <a:latin typeface="Droid Sans Fallback"/>
                <a:cs typeface="Droid Sans Fallback"/>
              </a:endParaRPr>
            </a:p>
          </p:txBody>
        </p:sp>
        <p:cxnSp>
          <p:nvCxnSpPr>
            <p:cNvPr id="122" name="直接箭头连接符 121"/>
            <p:cNvCxnSpPr/>
            <p:nvPr/>
          </p:nvCxnSpPr>
          <p:spPr>
            <a:xfrm>
              <a:off x="5934037" y="3448011"/>
              <a:ext cx="890893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/>
            <p:cNvCxnSpPr/>
            <p:nvPr/>
          </p:nvCxnSpPr>
          <p:spPr>
            <a:xfrm>
              <a:off x="2301656" y="1628702"/>
              <a:ext cx="1646496" cy="739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bject 41"/>
            <p:cNvSpPr txBox="1"/>
            <p:nvPr/>
          </p:nvSpPr>
          <p:spPr>
            <a:xfrm>
              <a:off x="2817160" y="1448965"/>
              <a:ext cx="611118" cy="176006"/>
            </a:xfrm>
            <a:prstGeom prst="rect">
              <a:avLst/>
            </a:prstGeom>
          </p:spPr>
          <p:txBody>
            <a:bodyPr vert="horz" wrap="square" lIns="0" tIns="6664" rIns="0" bIns="0" rtlCol="0">
              <a:spAutoFit/>
            </a:bodyPr>
            <a:lstStyle/>
            <a:p>
              <a:pPr marL="5554">
                <a:spcBef>
                  <a:spcPts val="52"/>
                </a:spcBef>
              </a:pPr>
              <a:r>
                <a:rPr lang="zh-CN" altLang="en-US" sz="11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数据同步</a:t>
              </a:r>
              <a:endParaRPr sz="1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endParaRPr>
            </a:p>
          </p:txBody>
        </p:sp>
        <p:sp>
          <p:nvSpPr>
            <p:cNvPr id="128" name="object 41"/>
            <p:cNvSpPr txBox="1"/>
            <p:nvPr/>
          </p:nvSpPr>
          <p:spPr>
            <a:xfrm>
              <a:off x="2819344" y="2413067"/>
              <a:ext cx="611118" cy="176006"/>
            </a:xfrm>
            <a:prstGeom prst="rect">
              <a:avLst/>
            </a:prstGeom>
          </p:spPr>
          <p:txBody>
            <a:bodyPr vert="horz" wrap="square" lIns="0" tIns="6664" rIns="0" bIns="0" rtlCol="0">
              <a:spAutoFit/>
            </a:bodyPr>
            <a:lstStyle/>
            <a:p>
              <a:pPr marL="5554">
                <a:spcBef>
                  <a:spcPts val="52"/>
                </a:spcBef>
              </a:pPr>
              <a:r>
                <a:rPr lang="zh-CN" altLang="en-US" sz="11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数据同步</a:t>
              </a:r>
              <a:endParaRPr sz="1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endParaRPr>
            </a:p>
          </p:txBody>
        </p:sp>
        <p:sp>
          <p:nvSpPr>
            <p:cNvPr id="129" name="object 41"/>
            <p:cNvSpPr txBox="1"/>
            <p:nvPr/>
          </p:nvSpPr>
          <p:spPr>
            <a:xfrm>
              <a:off x="3120384" y="4467225"/>
              <a:ext cx="3581400" cy="160617"/>
            </a:xfrm>
            <a:prstGeom prst="rect">
              <a:avLst/>
            </a:prstGeom>
          </p:spPr>
          <p:txBody>
            <a:bodyPr vert="horz" wrap="square" lIns="0" tIns="6664" rIns="0" bIns="0" rtlCol="0">
              <a:spAutoFit/>
            </a:bodyPr>
            <a:lstStyle/>
            <a:p>
              <a:pPr marL="5554" algn="ctr">
                <a:spcBef>
                  <a:spcPts val="52"/>
                </a:spcBef>
              </a:pPr>
              <a:r>
                <a:rPr lang="zh-CN" altLang="en-US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回写原单据摘要：发票代码</a:t>
              </a:r>
              <a:r>
                <a:rPr lang="en-US" altLang="zh-CN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+</a:t>
              </a:r>
              <a:r>
                <a:rPr lang="zh-CN" altLang="en-US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发票号码</a:t>
              </a:r>
              <a:r>
                <a:rPr lang="en-US" altLang="zh-CN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+</a:t>
              </a:r>
              <a:r>
                <a:rPr lang="zh-CN" altLang="en-US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开票时间</a:t>
              </a:r>
              <a:r>
                <a:rPr lang="en-US" altLang="zh-CN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+</a:t>
              </a:r>
              <a:r>
                <a:rPr lang="zh-CN" altLang="en-US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发票类型</a:t>
              </a:r>
              <a:endParaRPr sz="10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endParaRPr>
            </a:p>
          </p:txBody>
        </p:sp>
        <p:cxnSp>
          <p:nvCxnSpPr>
            <p:cNvPr id="130" name="直接箭头连接符 129"/>
            <p:cNvCxnSpPr/>
            <p:nvPr/>
          </p:nvCxnSpPr>
          <p:spPr>
            <a:xfrm>
              <a:off x="2301656" y="2585944"/>
              <a:ext cx="1646496" cy="739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bject 41"/>
            <p:cNvSpPr txBox="1"/>
            <p:nvPr/>
          </p:nvSpPr>
          <p:spPr>
            <a:xfrm>
              <a:off x="2814825" y="3233944"/>
              <a:ext cx="611118" cy="176006"/>
            </a:xfrm>
            <a:prstGeom prst="rect">
              <a:avLst/>
            </a:prstGeom>
          </p:spPr>
          <p:txBody>
            <a:bodyPr vert="horz" wrap="square" lIns="0" tIns="6664" rIns="0" bIns="0" rtlCol="0">
              <a:spAutoFit/>
            </a:bodyPr>
            <a:lstStyle/>
            <a:p>
              <a:pPr marL="5554">
                <a:spcBef>
                  <a:spcPts val="52"/>
                </a:spcBef>
              </a:pPr>
              <a:r>
                <a:rPr lang="zh-CN" altLang="en-US" sz="11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数据同步</a:t>
              </a:r>
              <a:endParaRPr sz="11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endParaRPr>
            </a:p>
          </p:txBody>
        </p:sp>
        <p:sp>
          <p:nvSpPr>
            <p:cNvPr id="133" name="object 41"/>
            <p:cNvSpPr txBox="1"/>
            <p:nvPr/>
          </p:nvSpPr>
          <p:spPr>
            <a:xfrm>
              <a:off x="4495800" y="3720298"/>
              <a:ext cx="990600" cy="327330"/>
            </a:xfrm>
            <a:prstGeom prst="rect">
              <a:avLst/>
            </a:prstGeom>
          </p:spPr>
          <p:txBody>
            <a:bodyPr vert="horz" wrap="square" lIns="0" tIns="6664" rIns="0" bIns="0" rtlCol="0">
              <a:spAutoFit/>
            </a:bodyPr>
            <a:lstStyle/>
            <a:p>
              <a:pPr marL="5554">
                <a:spcBef>
                  <a:spcPts val="52"/>
                </a:spcBef>
              </a:pPr>
              <a:r>
                <a:rPr lang="zh-CN" altLang="en-US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修改、合并拆分</a:t>
              </a:r>
              <a:endParaRPr lang="en-US" altLang="zh-CN" sz="10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endParaRPr>
            </a:p>
            <a:p>
              <a:pPr marL="5554">
                <a:spcBef>
                  <a:spcPts val="52"/>
                </a:spcBef>
              </a:pPr>
              <a:r>
                <a:rPr lang="en-US" altLang="zh-CN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  </a:t>
              </a:r>
              <a:r>
                <a:rPr lang="zh-CN" altLang="en-US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校验调整尾差</a:t>
              </a:r>
              <a:endParaRPr sz="10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endParaRPr>
            </a:p>
          </p:txBody>
        </p:sp>
        <p:cxnSp>
          <p:nvCxnSpPr>
            <p:cNvPr id="69" name="直接箭头连接符 68"/>
            <p:cNvCxnSpPr/>
            <p:nvPr/>
          </p:nvCxnSpPr>
          <p:spPr>
            <a:xfrm>
              <a:off x="2315904" y="3409950"/>
              <a:ext cx="1646496" cy="739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肘形连接符 17"/>
            <p:cNvCxnSpPr/>
            <p:nvPr/>
          </p:nvCxnSpPr>
          <p:spPr>
            <a:xfrm rot="10800000" flipV="1">
              <a:off x="1689466" y="3765487"/>
              <a:ext cx="5750538" cy="573858"/>
            </a:xfrm>
            <a:prstGeom prst="bentConnector3">
              <a:avLst>
                <a:gd name="adj1" fmla="val -22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1689464" y="3550842"/>
              <a:ext cx="0" cy="78850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bject 41"/>
            <p:cNvSpPr txBox="1"/>
            <p:nvPr/>
          </p:nvSpPr>
          <p:spPr>
            <a:xfrm>
              <a:off x="5894701" y="3113322"/>
              <a:ext cx="921056" cy="160617"/>
            </a:xfrm>
            <a:prstGeom prst="rect">
              <a:avLst/>
            </a:prstGeom>
          </p:spPr>
          <p:txBody>
            <a:bodyPr vert="horz" wrap="square" lIns="0" tIns="6664" rIns="0" bIns="0" rtlCol="0">
              <a:spAutoFit/>
            </a:bodyPr>
            <a:lstStyle/>
            <a:p>
              <a:pPr marL="5554" algn="ctr">
                <a:spcBef>
                  <a:spcPts val="52"/>
                </a:spcBef>
              </a:pPr>
              <a:r>
                <a:rPr lang="zh-CN" altLang="en-US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普票</a:t>
              </a:r>
              <a:r>
                <a:rPr lang="en-US" altLang="zh-CN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/</a:t>
              </a:r>
              <a:r>
                <a:rPr lang="zh-CN" altLang="en-US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专</a:t>
              </a:r>
              <a:r>
                <a:rPr lang="zh-CN" altLang="en-US" sz="1000" dirty="0" smtClean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票</a:t>
              </a:r>
              <a:r>
                <a:rPr lang="en-US" altLang="zh-CN" sz="1000" dirty="0" smtClean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/</a:t>
              </a:r>
              <a:r>
                <a:rPr lang="zh-CN" altLang="en-US" sz="1000" dirty="0" smtClean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电</a:t>
              </a:r>
              <a:r>
                <a:rPr lang="zh-CN" altLang="en-US" sz="1000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Noto Sans CJK JP Regular"/>
                </a:rPr>
                <a:t>票</a:t>
              </a:r>
              <a:endParaRPr sz="10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oto Sans CJK JP Regular"/>
              </a:endParaRPr>
            </a:p>
          </p:txBody>
        </p:sp>
      </p:grpSp>
      <p:sp>
        <p:nvSpPr>
          <p:cNvPr id="39" name="object 38"/>
          <p:cNvSpPr/>
          <p:nvPr/>
        </p:nvSpPr>
        <p:spPr>
          <a:xfrm>
            <a:off x="6902449" y="2094255"/>
            <a:ext cx="1047834" cy="266661"/>
          </a:xfrm>
          <a:custGeom>
            <a:avLst/>
            <a:gdLst/>
            <a:ahLst/>
            <a:cxnLst/>
            <a:rect l="l" t="t" r="r" b="b"/>
            <a:pathLst>
              <a:path w="2303779" h="651509">
                <a:moveTo>
                  <a:pt x="1977866" y="0"/>
                </a:moveTo>
                <a:lnTo>
                  <a:pt x="325728" y="0"/>
                </a:lnTo>
                <a:lnTo>
                  <a:pt x="277593" y="3531"/>
                </a:lnTo>
                <a:lnTo>
                  <a:pt x="231651" y="13791"/>
                </a:lnTo>
                <a:lnTo>
                  <a:pt x="188407" y="30274"/>
                </a:lnTo>
                <a:lnTo>
                  <a:pt x="148363" y="52478"/>
                </a:lnTo>
                <a:lnTo>
                  <a:pt x="112024" y="79897"/>
                </a:lnTo>
                <a:lnTo>
                  <a:pt x="79893" y="112028"/>
                </a:lnTo>
                <a:lnTo>
                  <a:pt x="52475" y="148368"/>
                </a:lnTo>
                <a:lnTo>
                  <a:pt x="30273" y="188411"/>
                </a:lnTo>
                <a:lnTo>
                  <a:pt x="13790" y="231655"/>
                </a:lnTo>
                <a:lnTo>
                  <a:pt x="3531" y="277595"/>
                </a:lnTo>
                <a:lnTo>
                  <a:pt x="0" y="325728"/>
                </a:lnTo>
                <a:lnTo>
                  <a:pt x="3531" y="373860"/>
                </a:lnTo>
                <a:lnTo>
                  <a:pt x="13790" y="419801"/>
                </a:lnTo>
                <a:lnTo>
                  <a:pt x="30273" y="463044"/>
                </a:lnTo>
                <a:lnTo>
                  <a:pt x="52475" y="503088"/>
                </a:lnTo>
                <a:lnTo>
                  <a:pt x="79893" y="539427"/>
                </a:lnTo>
                <a:lnTo>
                  <a:pt x="112024" y="571559"/>
                </a:lnTo>
                <a:lnTo>
                  <a:pt x="148363" y="598978"/>
                </a:lnTo>
                <a:lnTo>
                  <a:pt x="188407" y="621181"/>
                </a:lnTo>
                <a:lnTo>
                  <a:pt x="231651" y="637665"/>
                </a:lnTo>
                <a:lnTo>
                  <a:pt x="277593" y="647924"/>
                </a:lnTo>
                <a:lnTo>
                  <a:pt x="325728" y="651456"/>
                </a:lnTo>
                <a:lnTo>
                  <a:pt x="1977866" y="651456"/>
                </a:lnTo>
                <a:lnTo>
                  <a:pt x="2025999" y="647924"/>
                </a:lnTo>
                <a:lnTo>
                  <a:pt x="2071939" y="637665"/>
                </a:lnTo>
                <a:lnTo>
                  <a:pt x="2115183" y="621181"/>
                </a:lnTo>
                <a:lnTo>
                  <a:pt x="2155226" y="598978"/>
                </a:lnTo>
                <a:lnTo>
                  <a:pt x="2191566" y="571559"/>
                </a:lnTo>
                <a:lnTo>
                  <a:pt x="2223697" y="539427"/>
                </a:lnTo>
                <a:lnTo>
                  <a:pt x="2251116" y="503088"/>
                </a:lnTo>
                <a:lnTo>
                  <a:pt x="2273319" y="463044"/>
                </a:lnTo>
                <a:lnTo>
                  <a:pt x="2289803" y="419801"/>
                </a:lnTo>
                <a:lnTo>
                  <a:pt x="2300062" y="373860"/>
                </a:lnTo>
                <a:lnTo>
                  <a:pt x="2303594" y="325728"/>
                </a:lnTo>
                <a:lnTo>
                  <a:pt x="2300062" y="277595"/>
                </a:lnTo>
                <a:lnTo>
                  <a:pt x="2289803" y="231655"/>
                </a:lnTo>
                <a:lnTo>
                  <a:pt x="2273319" y="188411"/>
                </a:lnTo>
                <a:lnTo>
                  <a:pt x="2251116" y="148368"/>
                </a:lnTo>
                <a:lnTo>
                  <a:pt x="2223697" y="112028"/>
                </a:lnTo>
                <a:lnTo>
                  <a:pt x="2191566" y="79897"/>
                </a:lnTo>
                <a:lnTo>
                  <a:pt x="2155226" y="52478"/>
                </a:lnTo>
                <a:lnTo>
                  <a:pt x="2115183" y="30274"/>
                </a:lnTo>
                <a:lnTo>
                  <a:pt x="2071939" y="13791"/>
                </a:lnTo>
                <a:lnTo>
                  <a:pt x="2025999" y="3531"/>
                </a:lnTo>
                <a:lnTo>
                  <a:pt x="1977866" y="0"/>
                </a:lnTo>
                <a:close/>
              </a:path>
            </a:pathLst>
          </a:custGeom>
          <a:solidFill>
            <a:srgbClr val="B0E5FF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0" name="object 38"/>
          <p:cNvSpPr/>
          <p:nvPr/>
        </p:nvSpPr>
        <p:spPr>
          <a:xfrm>
            <a:off x="6916087" y="2564131"/>
            <a:ext cx="1047834" cy="266661"/>
          </a:xfrm>
          <a:custGeom>
            <a:avLst/>
            <a:gdLst/>
            <a:ahLst/>
            <a:cxnLst/>
            <a:rect l="l" t="t" r="r" b="b"/>
            <a:pathLst>
              <a:path w="2303779" h="651509">
                <a:moveTo>
                  <a:pt x="1977866" y="0"/>
                </a:moveTo>
                <a:lnTo>
                  <a:pt x="325728" y="0"/>
                </a:lnTo>
                <a:lnTo>
                  <a:pt x="277593" y="3531"/>
                </a:lnTo>
                <a:lnTo>
                  <a:pt x="231651" y="13791"/>
                </a:lnTo>
                <a:lnTo>
                  <a:pt x="188407" y="30274"/>
                </a:lnTo>
                <a:lnTo>
                  <a:pt x="148363" y="52478"/>
                </a:lnTo>
                <a:lnTo>
                  <a:pt x="112024" y="79897"/>
                </a:lnTo>
                <a:lnTo>
                  <a:pt x="79893" y="112028"/>
                </a:lnTo>
                <a:lnTo>
                  <a:pt x="52475" y="148368"/>
                </a:lnTo>
                <a:lnTo>
                  <a:pt x="30273" y="188411"/>
                </a:lnTo>
                <a:lnTo>
                  <a:pt x="13790" y="231655"/>
                </a:lnTo>
                <a:lnTo>
                  <a:pt x="3531" y="277595"/>
                </a:lnTo>
                <a:lnTo>
                  <a:pt x="0" y="325728"/>
                </a:lnTo>
                <a:lnTo>
                  <a:pt x="3531" y="373860"/>
                </a:lnTo>
                <a:lnTo>
                  <a:pt x="13790" y="419801"/>
                </a:lnTo>
                <a:lnTo>
                  <a:pt x="30273" y="463044"/>
                </a:lnTo>
                <a:lnTo>
                  <a:pt x="52475" y="503088"/>
                </a:lnTo>
                <a:lnTo>
                  <a:pt x="79893" y="539427"/>
                </a:lnTo>
                <a:lnTo>
                  <a:pt x="112024" y="571559"/>
                </a:lnTo>
                <a:lnTo>
                  <a:pt x="148363" y="598978"/>
                </a:lnTo>
                <a:lnTo>
                  <a:pt x="188407" y="621181"/>
                </a:lnTo>
                <a:lnTo>
                  <a:pt x="231651" y="637665"/>
                </a:lnTo>
                <a:lnTo>
                  <a:pt x="277593" y="647924"/>
                </a:lnTo>
                <a:lnTo>
                  <a:pt x="325728" y="651456"/>
                </a:lnTo>
                <a:lnTo>
                  <a:pt x="1977866" y="651456"/>
                </a:lnTo>
                <a:lnTo>
                  <a:pt x="2025999" y="647924"/>
                </a:lnTo>
                <a:lnTo>
                  <a:pt x="2071939" y="637665"/>
                </a:lnTo>
                <a:lnTo>
                  <a:pt x="2115183" y="621181"/>
                </a:lnTo>
                <a:lnTo>
                  <a:pt x="2155226" y="598978"/>
                </a:lnTo>
                <a:lnTo>
                  <a:pt x="2191566" y="571559"/>
                </a:lnTo>
                <a:lnTo>
                  <a:pt x="2223697" y="539427"/>
                </a:lnTo>
                <a:lnTo>
                  <a:pt x="2251116" y="503088"/>
                </a:lnTo>
                <a:lnTo>
                  <a:pt x="2273319" y="463044"/>
                </a:lnTo>
                <a:lnTo>
                  <a:pt x="2289803" y="419801"/>
                </a:lnTo>
                <a:lnTo>
                  <a:pt x="2300062" y="373860"/>
                </a:lnTo>
                <a:lnTo>
                  <a:pt x="2303594" y="325728"/>
                </a:lnTo>
                <a:lnTo>
                  <a:pt x="2300062" y="277595"/>
                </a:lnTo>
                <a:lnTo>
                  <a:pt x="2289803" y="231655"/>
                </a:lnTo>
                <a:lnTo>
                  <a:pt x="2273319" y="188411"/>
                </a:lnTo>
                <a:lnTo>
                  <a:pt x="2251116" y="148368"/>
                </a:lnTo>
                <a:lnTo>
                  <a:pt x="2223697" y="112028"/>
                </a:lnTo>
                <a:lnTo>
                  <a:pt x="2191566" y="79897"/>
                </a:lnTo>
                <a:lnTo>
                  <a:pt x="2155226" y="52478"/>
                </a:lnTo>
                <a:lnTo>
                  <a:pt x="2115183" y="30274"/>
                </a:lnTo>
                <a:lnTo>
                  <a:pt x="2071939" y="13791"/>
                </a:lnTo>
                <a:lnTo>
                  <a:pt x="2025999" y="3531"/>
                </a:lnTo>
                <a:lnTo>
                  <a:pt x="1977866" y="0"/>
                </a:lnTo>
                <a:close/>
              </a:path>
            </a:pathLst>
          </a:custGeom>
          <a:solidFill>
            <a:srgbClr val="B0E5FF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" name="object 39"/>
          <p:cNvSpPr txBox="1"/>
          <p:nvPr/>
        </p:nvSpPr>
        <p:spPr>
          <a:xfrm>
            <a:off x="7167504" y="2614256"/>
            <a:ext cx="545001" cy="159776"/>
          </a:xfrm>
          <a:prstGeom prst="rect">
            <a:avLst/>
          </a:prstGeom>
        </p:spPr>
        <p:txBody>
          <a:bodyPr vert="horz" wrap="square" lIns="0" tIns="5831" rIns="0" bIns="0" rtlCol="0">
            <a:spAutoFit/>
          </a:bodyPr>
          <a:lstStyle/>
          <a:p>
            <a:pPr marL="5554">
              <a:spcBef>
                <a:spcPts val="46"/>
              </a:spcBef>
            </a:pPr>
            <a:r>
              <a:rPr lang="zh-CN" altLang="en-US" sz="1000" spc="2" dirty="0" smtClean="0">
                <a:solidFill>
                  <a:srgbClr val="417ABE"/>
                </a:solidFill>
                <a:latin typeface="Droid Sans Fallback"/>
                <a:ea typeface="微软雅黑" panose="020B0503020204020204" pitchFamily="34" charset="-122"/>
                <a:cs typeface="Droid Sans Fallback"/>
              </a:rPr>
              <a:t>税务</a:t>
            </a:r>
            <a:r>
              <a:rPr lang="en-US" altLang="zh-CN" sz="1000" spc="2" dirty="0" smtClean="0">
                <a:solidFill>
                  <a:srgbClr val="417ABE"/>
                </a:solidFill>
                <a:latin typeface="Droid Sans Fallback"/>
                <a:ea typeface="微软雅黑" panose="020B0503020204020204" pitchFamily="34" charset="-122"/>
                <a:cs typeface="Droid Sans Fallback"/>
              </a:rPr>
              <a:t>UKEY</a:t>
            </a:r>
            <a:endParaRPr sz="1000" dirty="0">
              <a:latin typeface="Droid Sans Fallback"/>
              <a:cs typeface="Droid Sans Fallback"/>
            </a:endParaRPr>
          </a:p>
        </p:txBody>
      </p:sp>
      <p:sp>
        <p:nvSpPr>
          <p:cNvPr id="42" name="object 36"/>
          <p:cNvSpPr txBox="1"/>
          <p:nvPr/>
        </p:nvSpPr>
        <p:spPr>
          <a:xfrm>
            <a:off x="7100690" y="2133804"/>
            <a:ext cx="651353" cy="159776"/>
          </a:xfrm>
          <a:prstGeom prst="rect">
            <a:avLst/>
          </a:prstGeom>
        </p:spPr>
        <p:txBody>
          <a:bodyPr vert="horz" wrap="square" lIns="0" tIns="5831" rIns="0" bIns="0" rtlCol="0">
            <a:spAutoFit/>
          </a:bodyPr>
          <a:lstStyle/>
          <a:p>
            <a:pPr marL="5554">
              <a:spcBef>
                <a:spcPts val="46"/>
              </a:spcBef>
            </a:pPr>
            <a:r>
              <a:rPr lang="zh-CN" altLang="en-US" sz="1000" spc="2" dirty="0">
                <a:solidFill>
                  <a:srgbClr val="417ABE"/>
                </a:solidFill>
                <a:latin typeface="Droid Sans Fallback"/>
                <a:ea typeface="微软雅黑" panose="020B0503020204020204" pitchFamily="34" charset="-122"/>
                <a:cs typeface="Droid Sans Fallback"/>
              </a:rPr>
              <a:t> </a:t>
            </a:r>
            <a:r>
              <a:rPr lang="zh-CN" altLang="en-US" sz="1000" spc="2" dirty="0" smtClean="0">
                <a:solidFill>
                  <a:srgbClr val="417ABE"/>
                </a:solidFill>
                <a:latin typeface="Droid Sans Fallback"/>
                <a:ea typeface="微软雅黑" panose="020B0503020204020204" pitchFamily="34" charset="-122"/>
                <a:cs typeface="Droid Sans Fallback"/>
              </a:rPr>
              <a:t>数电发票</a:t>
            </a:r>
            <a:endParaRPr lang="en-US" altLang="zh-CN" sz="1000" spc="2" dirty="0" smtClean="0">
              <a:solidFill>
                <a:srgbClr val="417ABE"/>
              </a:solidFill>
              <a:latin typeface="Droid Sans Fallback"/>
              <a:ea typeface="微软雅黑" panose="020B0503020204020204" pitchFamily="34" charset="-122"/>
              <a:cs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30422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33400" y="554326"/>
            <a:ext cx="3815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、发票信息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—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修改商品信息（选操作）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9" name="Rectangle 2"/>
          <p:cNvSpPr/>
          <p:nvPr/>
        </p:nvSpPr>
        <p:spPr>
          <a:xfrm>
            <a:off x="5334000" y="1349353"/>
            <a:ext cx="3124200" cy="2829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双击明细行可以修改设置：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）商品信息：名称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规格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单位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税收编码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）商品数量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单价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金额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）是否是赠品（发票导出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拷屏时，赠品不开票）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）是否使用优惠政策（免税和不使用优惠政策选项适用所有发票类型，其他选项仅针对数电票（全电票）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）是否同步到商品档案（如果不勾，则只针对当前单据生效）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0" name="object 7"/>
          <p:cNvSpPr txBox="1"/>
          <p:nvPr/>
        </p:nvSpPr>
        <p:spPr>
          <a:xfrm>
            <a:off x="4345555" y="633873"/>
            <a:ext cx="3448663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待处理发票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双击明细行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lang="zh-CN" altLang="en-US" sz="1100" dirty="0">
              <a:latin typeface="Noto Sans CJK JP Regular"/>
              <a:cs typeface="Noto Sans CJK JP Regular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5D9BB154-307F-C863-DE9F-D5908485CAA2}"/>
              </a:ext>
            </a:extLst>
          </p:cNvPr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160B7BCC-1898-4FDD-F722-FB846E53ADA2}"/>
              </a:ext>
            </a:extLst>
          </p:cNvPr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07124B11-12B7-F9D1-CE1C-ABC5330263C7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发票处理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8CA29756-AA3D-68F0-CF1D-7C6A2F5A57EA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1FC2A212-1839-0363-5F91-4BB27E38EA86}"/>
              </a:ext>
            </a:extLst>
          </p:cNvPr>
          <p:cNvSpPr/>
          <p:nvPr/>
        </p:nvSpPr>
        <p:spPr>
          <a:xfrm>
            <a:off x="1233801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xmlns="" id="{870360B7-F1F1-6790-3597-A08DB8157C4F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948269E-179F-4EA1-896D-C951D02D1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05004"/>
            <a:ext cx="3676946" cy="324403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540388" y="4171951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xmlns="" id="{F70AAB52-AAEB-B7AB-BA0F-0E9AC04DA13B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23807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3400" y="554326"/>
            <a:ext cx="1968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、发票信息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—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拆分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9" name="Rectangle 2"/>
          <p:cNvSpPr/>
          <p:nvPr/>
        </p:nvSpPr>
        <p:spPr>
          <a:xfrm>
            <a:off x="963537" y="1992467"/>
            <a:ext cx="3608463" cy="183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按商品税率拆分：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相同税率的商品一起开票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按商品行数拆分：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根据“系统参数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—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明细最大行数”拆分单据（适合不开发票清单的客户）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按发票限额拆分：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根据“系统参数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—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最大不含税金额”值拆分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按商品自由拆分：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自由拆分商品项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按所选明细拆分：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将勾选的明细拆分出来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9D6DE6E1-5A2F-0FAF-88C5-5FEEF5C87744}"/>
              </a:ext>
            </a:extLst>
          </p:cNvPr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45B907A3-535E-6FBE-5A83-018B6F5CB3BA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发票处理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BFD6E5-9F47-1F7C-A526-8B40011966D8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52ED5048-68EB-0252-1F8F-562B5FEBD38C}"/>
              </a:ext>
            </a:extLst>
          </p:cNvPr>
          <p:cNvSpPr/>
          <p:nvPr/>
        </p:nvSpPr>
        <p:spPr>
          <a:xfrm>
            <a:off x="1233801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xmlns="" id="{D9870BD7-EDD7-CB0C-2685-18CE48A8AB1A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26E2704-A7B3-DE3D-56CB-5D4B4ABB40A2}"/>
              </a:ext>
            </a:extLst>
          </p:cNvPr>
          <p:cNvSpPr txBox="1"/>
          <p:nvPr/>
        </p:nvSpPr>
        <p:spPr>
          <a:xfrm>
            <a:off x="963537" y="1228429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目前开票通支持以下拆分方式：</a:t>
            </a:r>
            <a:endParaRPr lang="zh-CN" altLang="en-US" sz="16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F63F71-D25E-562F-00EC-F8FC870B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127117"/>
            <a:ext cx="1810003" cy="1705213"/>
          </a:xfrm>
          <a:prstGeom prst="rect">
            <a:avLst/>
          </a:prstGeom>
        </p:spPr>
      </p:pic>
      <p:sp>
        <p:nvSpPr>
          <p:cNvPr id="20" name="TextBox 18">
            <a:extLst>
              <a:ext uri="{FF2B5EF4-FFF2-40B4-BE49-F238E27FC236}">
                <a16:creationId xmlns:a16="http://schemas.microsoft.com/office/drawing/2014/main" xmlns="" id="{6409A52C-E9D3-E57A-FABB-F455C1BE21D3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25306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3400" y="554326"/>
            <a:ext cx="1968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、发票信息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—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拆分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9D6DE6E1-5A2F-0FAF-88C5-5FEEF5C87744}"/>
              </a:ext>
            </a:extLst>
          </p:cNvPr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45B907A3-535E-6FBE-5A83-018B6F5CB3BA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发票处理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BFD6E5-9F47-1F7C-A526-8B40011966D8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52ED5048-68EB-0252-1F8F-562B5FEBD38C}"/>
              </a:ext>
            </a:extLst>
          </p:cNvPr>
          <p:cNvSpPr/>
          <p:nvPr/>
        </p:nvSpPr>
        <p:spPr>
          <a:xfrm>
            <a:off x="1233801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xmlns="" id="{D9870BD7-EDD7-CB0C-2685-18CE48A8AB1A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26E2704-A7B3-DE3D-56CB-5D4B4ABB40A2}"/>
              </a:ext>
            </a:extLst>
          </p:cNvPr>
          <p:cNvSpPr txBox="1"/>
          <p:nvPr/>
        </p:nvSpPr>
        <p:spPr>
          <a:xfrm>
            <a:off x="658737" y="1027719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按商品自由拆分界面：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F3E39D5-5518-8747-50C9-C6DE4618C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16"/>
          <a:stretch/>
        </p:blipFill>
        <p:spPr>
          <a:xfrm>
            <a:off x="990600" y="1347959"/>
            <a:ext cx="6626143" cy="33158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DECDCD0-8277-5830-3E19-CA28E75F6C98}"/>
              </a:ext>
            </a:extLst>
          </p:cNvPr>
          <p:cNvSpPr/>
          <p:nvPr/>
        </p:nvSpPr>
        <p:spPr>
          <a:xfrm>
            <a:off x="7239000" y="1504950"/>
            <a:ext cx="304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B1E4B5DC-B863-7752-E0B4-3939B7495473}"/>
              </a:ext>
            </a:extLst>
          </p:cNvPr>
          <p:cNvCxnSpPr/>
          <p:nvPr/>
        </p:nvCxnSpPr>
        <p:spPr>
          <a:xfrm flipH="1">
            <a:off x="5943600" y="2419350"/>
            <a:ext cx="12954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54A0033-AA43-B103-015C-18028CC16543}"/>
              </a:ext>
            </a:extLst>
          </p:cNvPr>
          <p:cNvSpPr txBox="1"/>
          <p:nvPr/>
        </p:nvSpPr>
        <p:spPr>
          <a:xfrm>
            <a:off x="6572250" y="119407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1.</a:t>
            </a:r>
            <a:r>
              <a:rPr lang="zh-CN" altLang="en-US" sz="1400" dirty="0">
                <a:solidFill>
                  <a:srgbClr val="FF0000"/>
                </a:solidFill>
              </a:rPr>
              <a:t>填写拆分数量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78BC463E-78D5-BD29-B598-DD77F6B6D822}"/>
              </a:ext>
            </a:extLst>
          </p:cNvPr>
          <p:cNvSpPr/>
          <p:nvPr/>
        </p:nvSpPr>
        <p:spPr>
          <a:xfrm>
            <a:off x="5334000" y="2929683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DBBC235-0677-50BE-D2A2-943928DE399E}"/>
              </a:ext>
            </a:extLst>
          </p:cNvPr>
          <p:cNvSpPr txBox="1"/>
          <p:nvPr/>
        </p:nvSpPr>
        <p:spPr>
          <a:xfrm>
            <a:off x="6172200" y="2858472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2.</a:t>
            </a:r>
            <a:r>
              <a:rPr lang="zh-CN" altLang="en-US" sz="1400" dirty="0">
                <a:solidFill>
                  <a:srgbClr val="FF0000"/>
                </a:solidFill>
              </a:rPr>
              <a:t>点击按以上数量预拆分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xmlns="" id="{D9021911-64C2-56E8-1A8B-23027E3648E1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411655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3400" y="554326"/>
            <a:ext cx="1968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2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、发票信息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—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拆分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9D6DE6E1-5A2F-0FAF-88C5-5FEEF5C87744}"/>
              </a:ext>
            </a:extLst>
          </p:cNvPr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45B907A3-535E-6FBE-5A83-018B6F5CB3BA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发票处理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BFD6E5-9F47-1F7C-A526-8B40011966D8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52ED5048-68EB-0252-1F8F-562B5FEBD38C}"/>
              </a:ext>
            </a:extLst>
          </p:cNvPr>
          <p:cNvSpPr/>
          <p:nvPr/>
        </p:nvSpPr>
        <p:spPr>
          <a:xfrm>
            <a:off x="1233801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xmlns="" id="{D9870BD7-EDD7-CB0C-2685-18CE48A8AB1A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26E2704-A7B3-DE3D-56CB-5D4B4ABB40A2}"/>
              </a:ext>
            </a:extLst>
          </p:cNvPr>
          <p:cNvSpPr txBox="1"/>
          <p:nvPr/>
        </p:nvSpPr>
        <p:spPr>
          <a:xfrm>
            <a:off x="647700" y="1020754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按商品自由拆分界面：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B209DFE-CA43-B6AD-6217-51B7FA5EF9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95"/>
          <a:stretch/>
        </p:blipFill>
        <p:spPr>
          <a:xfrm>
            <a:off x="1280564" y="1295013"/>
            <a:ext cx="6582872" cy="3319561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4E41305-3FDF-92EC-0402-9F907069AB24}"/>
              </a:ext>
            </a:extLst>
          </p:cNvPr>
          <p:cNvSpPr/>
          <p:nvPr/>
        </p:nvSpPr>
        <p:spPr>
          <a:xfrm>
            <a:off x="1280564" y="2956548"/>
            <a:ext cx="6582872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EBB09018-445E-F2E3-3F69-04F142249A5A}"/>
              </a:ext>
            </a:extLst>
          </p:cNvPr>
          <p:cNvCxnSpPr/>
          <p:nvPr/>
        </p:nvCxnSpPr>
        <p:spPr>
          <a:xfrm flipH="1">
            <a:off x="6187036" y="4404348"/>
            <a:ext cx="228600" cy="112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F38031B2-FFA3-37E0-C5A5-3466734AF81E}"/>
              </a:ext>
            </a:extLst>
          </p:cNvPr>
          <p:cNvSpPr/>
          <p:nvPr/>
        </p:nvSpPr>
        <p:spPr>
          <a:xfrm>
            <a:off x="5653636" y="4480548"/>
            <a:ext cx="762000" cy="134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DD0C6A9F-99E2-BBFB-07AA-FA6FB99933CF}"/>
              </a:ext>
            </a:extLst>
          </p:cNvPr>
          <p:cNvSpPr txBox="1"/>
          <p:nvPr/>
        </p:nvSpPr>
        <p:spPr>
          <a:xfrm>
            <a:off x="2878686" y="448421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3.</a:t>
            </a:r>
            <a:r>
              <a:rPr lang="zh-CN" altLang="en-US" sz="1400" dirty="0">
                <a:solidFill>
                  <a:srgbClr val="FF0000"/>
                </a:solidFill>
              </a:rPr>
              <a:t>确认预览效果无误后点确认拆分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xmlns="" id="{46A825A4-282F-EC42-8BF6-327EC104B270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33815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xmlns="" id="{9A9B4264-68D5-BDAA-7380-F4D01006A5D2}"/>
              </a:ext>
            </a:extLst>
          </p:cNvPr>
          <p:cNvSpPr/>
          <p:nvPr/>
        </p:nvSpPr>
        <p:spPr>
          <a:xfrm>
            <a:off x="2352379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1758866"/>
            <a:ext cx="4114799" cy="260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）开票通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系统参数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发票处理模式：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勾选“导出导入模式”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）开票通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待处理发票：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勾选单据，选择对应发发票类型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再选择导出的文件类型后导出（税控盘推荐导出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XML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文件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导出发票文件目录查看：开票通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-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系统参数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-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税控导入目录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）金税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百旺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/</a:t>
            </a:r>
            <a:r>
              <a:rPr lang="en-US" altLang="zh-CN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Ukey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发票填开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选择发票类型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导入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手工导入，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选择开票通路径下的发票文件导入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可以在开票软件再次编辑修改，确认无误后，保存打印发票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54326"/>
            <a:ext cx="3058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3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、发票导出导入模式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(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税控盘）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xmlns="" id="{2F5AD86C-DF54-F90B-20D7-60F41D614FD4}"/>
              </a:ext>
            </a:extLst>
          </p:cNvPr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xmlns="" id="{C9D499C9-D4F0-DC9B-15A4-8240048B4410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发票处理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33160C51-8F44-A3C2-68D8-4EF24627A299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xmlns="" id="{24E74B6E-A564-6712-ECE6-4B09BD6AEF18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382C8191-93FF-5791-1C52-8CE81B4E9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1" y="1885950"/>
            <a:ext cx="3308349" cy="12254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79614" y="2288229"/>
            <a:ext cx="815607" cy="270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A7ADFDD6-1C7C-1436-5D54-0DE2A09A5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1" y="2967202"/>
            <a:ext cx="3581399" cy="116002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2E2092A2-E907-B46F-43E8-9FDFB1BAEF49}"/>
              </a:ext>
            </a:extLst>
          </p:cNvPr>
          <p:cNvSpPr/>
          <p:nvPr/>
        </p:nvSpPr>
        <p:spPr>
          <a:xfrm>
            <a:off x="2057400" y="3345732"/>
            <a:ext cx="1066800" cy="345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75F6B088-2EA6-C8DE-08DD-7B68D5D0289E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>
          <a:xfrm>
            <a:off x="1987418" y="2558376"/>
            <a:ext cx="603382" cy="7873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8">
            <a:extLst>
              <a:ext uri="{FF2B5EF4-FFF2-40B4-BE49-F238E27FC236}">
                <a16:creationId xmlns:a16="http://schemas.microsoft.com/office/drawing/2014/main" xmlns="" id="{ED9CB699-BE4F-83F3-E380-CE2561A98FC0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3445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7BA8443-807D-016B-76C3-759B085E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64" y="1830754"/>
            <a:ext cx="3604871" cy="1276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1758866"/>
            <a:ext cx="4114799" cy="260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）开票通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系统参数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发票处理模式：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勾选“拷屏模式”、拷屏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根据情况同时配置，是否发票回写、调整尾差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）点开开票软件软件填开页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）开票通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待处理发票：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勾选单据，选择对应发发票类型拷屏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系统会自动录入发票数据</a:t>
            </a:r>
            <a:endParaRPr lang="en-US" altLang="zh-CN" sz="1100" b="1" dirty="0">
              <a:solidFill>
                <a:srgbClr val="FF6600"/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拷屏提示成功后，可在开票软件内再次编辑修改，确认无误后，保存打印发票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54326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4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、发票拷屏模式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77200" y="2164222"/>
            <a:ext cx="1225532" cy="331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791C8FD2-2B90-A2E6-F93D-5C699A2272F3}"/>
              </a:ext>
            </a:extLst>
          </p:cNvPr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9077E6BA-F253-79F4-E270-3AE5C6719929}"/>
              </a:ext>
            </a:extLst>
          </p:cNvPr>
          <p:cNvSpPr/>
          <p:nvPr/>
        </p:nvSpPr>
        <p:spPr>
          <a:xfrm>
            <a:off x="2352379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618B9495-49DE-DAC8-FFA4-4F94E1C9DDD7}"/>
              </a:ext>
            </a:extLst>
          </p:cNvPr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xmlns="" id="{44507E3A-DD2F-CADA-E13E-8C21001B77F9}"/>
              </a:ext>
            </a:extLst>
          </p:cNvPr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899D5394-FEB5-F528-0A11-8A3AD7751954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发票处理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BA123B9D-AC4E-0C4D-4C05-5521F6E65279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="" id="{66410C51-004F-8BE6-93B3-2FE96F9A1A5B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xmlns="" id="{2A41D56D-66B1-EFB0-0982-584764FCC7BA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38996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15A9BD0-28D1-BB66-FA68-60727353A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0" t="8923" r="220" b="25516"/>
          <a:stretch/>
        </p:blipFill>
        <p:spPr>
          <a:xfrm>
            <a:off x="990600" y="1352550"/>
            <a:ext cx="2890689" cy="11013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75" y="2419349"/>
            <a:ext cx="3581400" cy="225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600" y="1758866"/>
            <a:ext cx="4114799" cy="2885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）开票通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系统参数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发票处理模式：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勾选“拷屏模式”、拷屏并打印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根据情况同时配置，是否发票回写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建议勾选：调整尾差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）税控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发票填开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选择发票类型，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停留在“发票号码确认”页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）开票通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待处理发票：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勾选单据，选择对应发发票类型打印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系统会自动录入发票数据，并自动保存打印出发票</a:t>
            </a:r>
            <a:endParaRPr lang="en-US" altLang="zh-CN" sz="1100" b="1" dirty="0">
              <a:solidFill>
                <a:srgbClr val="FF6600"/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该模式不支持二次修改，一旦出错，只能作废发票重开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54326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5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、发票拷屏并打印模式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8400" y="1352550"/>
            <a:ext cx="904579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object 7"/>
          <p:cNvSpPr txBox="1"/>
          <p:nvPr/>
        </p:nvSpPr>
        <p:spPr>
          <a:xfrm>
            <a:off x="2890689" y="624248"/>
            <a:ext cx="3753463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待处理发票</a:t>
            </a:r>
            <a:r>
              <a:rPr lang="en-US" altLang="zh-CN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lang="en-US" altLang="zh-CN"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发票拷屏并打印</a:t>
            </a:r>
            <a:r>
              <a:rPr lang="en-US" altLang="zh-CN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sz="1100" dirty="0">
              <a:latin typeface="Noto Sans CJK JP Regular"/>
              <a:cs typeface="Noto Sans CJK JP Regular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54040" y="2973094"/>
            <a:ext cx="1874959" cy="1427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9F7DA2F7-B324-5094-784E-E8DBFA598D96}"/>
              </a:ext>
            </a:extLst>
          </p:cNvPr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A3F8962F-A13A-C464-0D65-CF36720EBFC1}"/>
              </a:ext>
            </a:extLst>
          </p:cNvPr>
          <p:cNvSpPr/>
          <p:nvPr/>
        </p:nvSpPr>
        <p:spPr>
          <a:xfrm>
            <a:off x="2352379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A097A0B5-9991-AE2D-7A10-7292E44325CE}"/>
              </a:ext>
            </a:extLst>
          </p:cNvPr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xmlns="" id="{31EA97A9-2A3A-F3A6-D933-9F7062344810}"/>
              </a:ext>
            </a:extLst>
          </p:cNvPr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AEBAA4A5-9495-75D6-9C4A-162E3062E0DE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发票处理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B3789AA1-7F9A-17CD-970E-0485D1626D4C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="" id="{82E85FB5-CCFF-2100-8FD1-7437B4F82B2B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xmlns="" id="{A051F2E0-A33F-0AB8-50DC-2B49BC0F3C16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20635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24" y="0"/>
            <a:ext cx="9134475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3351"/>
            <a:ext cx="74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开票通：企业发票管理利器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91209" y="1849584"/>
            <a:ext cx="2899454" cy="1986115"/>
            <a:chOff x="102760" y="2252887"/>
            <a:chExt cx="2899454" cy="1986115"/>
          </a:xfrm>
        </p:grpSpPr>
        <p:sp>
          <p:nvSpPr>
            <p:cNvPr id="17" name="矩形 16"/>
            <p:cNvSpPr/>
            <p:nvPr/>
          </p:nvSpPr>
          <p:spPr>
            <a:xfrm>
              <a:off x="844181" y="2252887"/>
              <a:ext cx="2158033" cy="7440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885743" y="2260949"/>
              <a:ext cx="198002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导出后，税控系统手工导入</a:t>
              </a:r>
              <a:endPara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手工选择发票文件导入</a:t>
              </a:r>
              <a:endPara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可修改、核对无误后，打印发票</a:t>
              </a:r>
              <a:endPara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679770" y="3277744"/>
              <a:ext cx="961258" cy="96125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86877" y="2380082"/>
              <a:ext cx="134937" cy="825081"/>
              <a:chOff x="4524245" y="3111810"/>
              <a:chExt cx="134937" cy="825081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矩形 20"/>
            <p:cNvSpPr/>
            <p:nvPr/>
          </p:nvSpPr>
          <p:spPr>
            <a:xfrm>
              <a:off x="102760" y="3069734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“</a:t>
              </a:r>
              <a:endParaRPr lang="en-US" altLang="zh-CN" sz="5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82869" y="3551218"/>
              <a:ext cx="10310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导出导入模式</a:t>
              </a:r>
              <a:endParaRPr lang="en-US" altLang="zh-CN" sz="11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000022" y="1849584"/>
            <a:ext cx="2899454" cy="1986115"/>
            <a:chOff x="102760" y="2252887"/>
            <a:chExt cx="2899454" cy="1986115"/>
          </a:xfrm>
        </p:grpSpPr>
        <p:sp>
          <p:nvSpPr>
            <p:cNvPr id="27" name="矩形 26"/>
            <p:cNvSpPr/>
            <p:nvPr/>
          </p:nvSpPr>
          <p:spPr>
            <a:xfrm>
              <a:off x="844181" y="2252887"/>
              <a:ext cx="2158033" cy="7440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85743" y="2260949"/>
              <a:ext cx="198002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点击后自动拷屏录入税控</a:t>
              </a:r>
              <a:endPara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endPara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可修改，核对无误后，打印发票</a:t>
              </a:r>
              <a:endPara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679770" y="3277744"/>
              <a:ext cx="961258" cy="96125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86877" y="2380082"/>
              <a:ext cx="134937" cy="825081"/>
              <a:chOff x="4524245" y="3111810"/>
              <a:chExt cx="134937" cy="825081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矩形 30"/>
            <p:cNvSpPr/>
            <p:nvPr/>
          </p:nvSpPr>
          <p:spPr>
            <a:xfrm>
              <a:off x="102760" y="3069734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“</a:t>
              </a:r>
              <a:endParaRPr lang="en-US" altLang="zh-CN" sz="5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682869" y="3551218"/>
              <a:ext cx="103105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发票拷屏模式</a:t>
              </a:r>
              <a:endParaRPr lang="en-US" altLang="zh-CN" sz="11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808834" y="1849584"/>
            <a:ext cx="3034353" cy="1986115"/>
            <a:chOff x="102760" y="2252887"/>
            <a:chExt cx="3034353" cy="1986115"/>
          </a:xfrm>
        </p:grpSpPr>
        <p:sp>
          <p:nvSpPr>
            <p:cNvPr id="48" name="矩形 47"/>
            <p:cNvSpPr/>
            <p:nvPr/>
          </p:nvSpPr>
          <p:spPr>
            <a:xfrm>
              <a:off x="844181" y="2252887"/>
              <a:ext cx="2158033" cy="7440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885743" y="2260949"/>
              <a:ext cx="1877437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点击后，自动拷屏录入税控</a:t>
              </a:r>
              <a:endPara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并自动打印</a:t>
              </a:r>
              <a:endPara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  <a:p>
              <a:r>
                <a:rPr lang="zh-CN" altLang="en-US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不可修改，出错只能作废重开</a:t>
              </a:r>
              <a:endPara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679770" y="3277744"/>
              <a:ext cx="961258" cy="96125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586877" y="2380082"/>
              <a:ext cx="134937" cy="825081"/>
              <a:chOff x="4524245" y="3111810"/>
              <a:chExt cx="134937" cy="825081"/>
            </a:xfrm>
          </p:grpSpPr>
          <p:cxnSp>
            <p:nvCxnSpPr>
              <p:cNvPr id="54" name="直接连接符 53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矩形 51"/>
            <p:cNvSpPr/>
            <p:nvPr/>
          </p:nvSpPr>
          <p:spPr>
            <a:xfrm>
              <a:off x="102760" y="3069734"/>
              <a:ext cx="87716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dirty="0">
                  <a:solidFill>
                    <a:schemeClr val="bg1">
                      <a:lumMod val="7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“</a:t>
              </a:r>
              <a:endParaRPr lang="en-US" altLang="zh-CN" sz="54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682869" y="3551218"/>
              <a:ext cx="145424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00" b="1" dirty="0">
                  <a:solidFill>
                    <a:srgbClr val="FF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发票拷屏并打印模式</a:t>
              </a:r>
              <a:endParaRPr lang="en-US" altLang="zh-CN" sz="11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" name="object 9"/>
          <p:cNvSpPr txBox="1">
            <a:spLocks/>
          </p:cNvSpPr>
          <p:nvPr/>
        </p:nvSpPr>
        <p:spPr>
          <a:xfrm>
            <a:off x="1080360" y="3035215"/>
            <a:ext cx="276688" cy="559325"/>
          </a:xfrm>
          <a:prstGeom prst="rect">
            <a:avLst/>
          </a:prstGeom>
        </p:spPr>
        <p:txBody>
          <a:bodyPr vert="horz" wrap="square" lIns="0" tIns="5276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554">
              <a:spcBef>
                <a:spcPts val="42"/>
              </a:spcBef>
            </a:pPr>
            <a:r>
              <a:rPr lang="en-US" altLang="zh-CN" sz="3600" b="1" spc="-2" dirty="0">
                <a:solidFill>
                  <a:schemeClr val="accent1"/>
                </a:solidFill>
                <a:latin typeface="Arial"/>
                <a:cs typeface="Arial"/>
              </a:rPr>
              <a:t>1</a:t>
            </a:r>
            <a:endParaRPr lang="zh-CN" altLang="en-US" sz="3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8" name="object 9"/>
          <p:cNvSpPr txBox="1">
            <a:spLocks/>
          </p:cNvSpPr>
          <p:nvPr/>
        </p:nvSpPr>
        <p:spPr>
          <a:xfrm>
            <a:off x="3919317" y="3035215"/>
            <a:ext cx="276688" cy="559325"/>
          </a:xfrm>
          <a:prstGeom prst="rect">
            <a:avLst/>
          </a:prstGeom>
        </p:spPr>
        <p:txBody>
          <a:bodyPr vert="horz" wrap="square" lIns="0" tIns="5276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554">
              <a:spcBef>
                <a:spcPts val="42"/>
              </a:spcBef>
            </a:pPr>
            <a:r>
              <a:rPr lang="en-US" altLang="zh-CN" sz="3600" b="1" spc="-2" dirty="0">
                <a:solidFill>
                  <a:schemeClr val="accent1"/>
                </a:solidFill>
                <a:latin typeface="Arial"/>
                <a:cs typeface="Arial"/>
              </a:rPr>
              <a:t>2</a:t>
            </a:r>
            <a:endParaRPr lang="zh-CN" altLang="en-US" sz="3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9" name="object 9"/>
          <p:cNvSpPr txBox="1">
            <a:spLocks/>
          </p:cNvSpPr>
          <p:nvPr/>
        </p:nvSpPr>
        <p:spPr>
          <a:xfrm>
            <a:off x="6728129" y="3035215"/>
            <a:ext cx="276688" cy="559325"/>
          </a:xfrm>
          <a:prstGeom prst="rect">
            <a:avLst/>
          </a:prstGeom>
        </p:spPr>
        <p:txBody>
          <a:bodyPr vert="horz" wrap="square" lIns="0" tIns="5276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5554">
              <a:spcBef>
                <a:spcPts val="42"/>
              </a:spcBef>
            </a:pPr>
            <a:r>
              <a:rPr lang="en-US" altLang="zh-CN" sz="3600" b="1" spc="-2" dirty="0">
                <a:solidFill>
                  <a:schemeClr val="accent1"/>
                </a:solidFill>
                <a:latin typeface="Arial"/>
                <a:cs typeface="Arial"/>
              </a:rPr>
              <a:t>3</a:t>
            </a:r>
            <a:endParaRPr lang="zh-CN" altLang="en-US" sz="36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0" name="Rectangle 2"/>
          <p:cNvSpPr/>
          <p:nvPr/>
        </p:nvSpPr>
        <p:spPr>
          <a:xfrm>
            <a:off x="2648793" y="4107069"/>
            <a:ext cx="36785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b="1" dirty="0">
                <a:solidFill>
                  <a:srgbClr val="FF6600"/>
                </a:solidFill>
                <a:latin typeface="+mn-ea"/>
              </a:rPr>
              <a:t>3</a:t>
            </a: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种模式，没有好坏之分</a:t>
            </a:r>
            <a:endParaRPr lang="en-US" altLang="zh-CN" sz="1100" b="1" dirty="0">
              <a:solidFill>
                <a:srgbClr val="FF66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根据客户的业务情况，选择合适的模式使用即可</a:t>
            </a:r>
          </a:p>
        </p:txBody>
      </p:sp>
    </p:spTree>
    <p:extLst>
      <p:ext uri="{BB962C8B-B14F-4D97-AF65-F5344CB8AC3E}">
        <p14:creationId xmlns:p14="http://schemas.microsoft.com/office/powerpoint/2010/main" val="246673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54326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+mn-ea"/>
              </a:rPr>
              <a:t>数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电票（全电票）的对接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9F7DA2F7-B324-5094-784E-E8DBFA598D96}"/>
              </a:ext>
            </a:extLst>
          </p:cNvPr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A3F8962F-A13A-C464-0D65-CF36720EBFC1}"/>
              </a:ext>
            </a:extLst>
          </p:cNvPr>
          <p:cNvSpPr/>
          <p:nvPr/>
        </p:nvSpPr>
        <p:spPr>
          <a:xfrm>
            <a:off x="2352379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A097A0B5-9991-AE2D-7A10-7292E44325CE}"/>
              </a:ext>
            </a:extLst>
          </p:cNvPr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xmlns="" id="{31EA97A9-2A3A-F3A6-D933-9F7062344810}"/>
              </a:ext>
            </a:extLst>
          </p:cNvPr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AEBAA4A5-9495-75D6-9C4A-162E3062E0DE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发票处理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B3789AA1-7F9A-17CD-970E-0485D1626D4C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="" id="{82E85FB5-CCFF-2100-8FD1-7437B4F82B2B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160A7F2-504F-354D-0596-E8D3E63F7721}"/>
              </a:ext>
            </a:extLst>
          </p:cNvPr>
          <p:cNvSpPr txBox="1"/>
          <p:nvPr/>
        </p:nvSpPr>
        <p:spPr>
          <a:xfrm>
            <a:off x="713943" y="1016558"/>
            <a:ext cx="7823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开票通</a:t>
            </a:r>
            <a:r>
              <a:rPr lang="en-US" altLang="zh-CN" sz="1400" b="1" dirty="0">
                <a:solidFill>
                  <a:srgbClr val="FF0000"/>
                </a:solidFill>
              </a:rPr>
              <a:t>5.3</a:t>
            </a:r>
            <a:r>
              <a:rPr lang="zh-CN" altLang="en-US" sz="1400" b="1" dirty="0">
                <a:solidFill>
                  <a:srgbClr val="FF0000"/>
                </a:solidFill>
              </a:rPr>
              <a:t>及以上的版本支持数电票（全电票）的开具，推荐安装</a:t>
            </a:r>
            <a:r>
              <a:rPr lang="en-US" altLang="zh-CN" sz="1400" b="1" dirty="0">
                <a:solidFill>
                  <a:srgbClr val="FF0000"/>
                </a:solidFill>
              </a:rPr>
              <a:t>5.3.4</a:t>
            </a:r>
            <a:r>
              <a:rPr lang="zh-CN" altLang="en-US" sz="1400" b="1" dirty="0">
                <a:solidFill>
                  <a:srgbClr val="FF0000"/>
                </a:solidFill>
              </a:rPr>
              <a:t>及以上更加稳定的版本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AC974FA-9C73-946E-AD69-6696791A7C73}"/>
              </a:ext>
            </a:extLst>
          </p:cNvPr>
          <p:cNvSpPr txBox="1"/>
          <p:nvPr/>
        </p:nvSpPr>
        <p:spPr>
          <a:xfrm>
            <a:off x="765735" y="1279846"/>
            <a:ext cx="73889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 smtClean="0"/>
              <a:t>1.</a:t>
            </a:r>
            <a:r>
              <a:rPr lang="zh-CN" altLang="en-US" sz="1600" b="1" dirty="0"/>
              <a:t>开票系统选择数电票（全电票</a:t>
            </a:r>
            <a:r>
              <a:rPr lang="zh-CN" altLang="en-US" sz="1600" b="1" dirty="0" smtClean="0"/>
              <a:t>）</a:t>
            </a:r>
            <a:endParaRPr lang="en-US" altLang="zh-CN" sz="1600" b="1" dirty="0" smtClean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5FEF65A-3D79-E70E-84B2-803E8E13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835"/>
          <a:stretch/>
        </p:blipFill>
        <p:spPr>
          <a:xfrm>
            <a:off x="1817002" y="1618216"/>
            <a:ext cx="5286375" cy="271542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8">
            <a:extLst>
              <a:ext uri="{FF2B5EF4-FFF2-40B4-BE49-F238E27FC236}">
                <a16:creationId xmlns:a16="http://schemas.microsoft.com/office/drawing/2014/main" xmlns="" id="{1F25195D-DC4F-7976-2FCD-62AEB8DE5F94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  <p:sp>
        <p:nvSpPr>
          <p:cNvPr id="3" name="矩形 2"/>
          <p:cNvSpPr/>
          <p:nvPr/>
        </p:nvSpPr>
        <p:spPr>
          <a:xfrm>
            <a:off x="1182528" y="43814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zh-CN" sz="1000" i="1" dirty="0">
                <a:solidFill>
                  <a:prstClr val="black"/>
                </a:solidFill>
              </a:rPr>
              <a:t>*</a:t>
            </a:r>
            <a:r>
              <a:rPr lang="zh-CN" altLang="en-US" sz="1000" i="1" dirty="0">
                <a:solidFill>
                  <a:prstClr val="black"/>
                </a:solidFill>
              </a:rPr>
              <a:t>因为数电票可以不填写开票资料，建议发票验证规则都不勾选</a:t>
            </a:r>
            <a:endParaRPr lang="en-US" altLang="zh-CN" sz="1000" i="1" dirty="0">
              <a:solidFill>
                <a:prstClr val="black"/>
              </a:solidFill>
            </a:endParaRPr>
          </a:p>
          <a:p>
            <a:pPr lvl="0"/>
            <a:r>
              <a:rPr lang="en-US" altLang="zh-CN" sz="1000" i="1" dirty="0">
                <a:solidFill>
                  <a:prstClr val="black"/>
                </a:solidFill>
              </a:rPr>
              <a:t>*</a:t>
            </a:r>
            <a:r>
              <a:rPr lang="zh-CN" altLang="en-US" sz="1000" i="1" dirty="0">
                <a:solidFill>
                  <a:prstClr val="black"/>
                </a:solidFill>
              </a:rPr>
              <a:t>因为数电票单张开票限额，最大不含税金额不用填写</a:t>
            </a:r>
            <a:endParaRPr lang="zh-CN" altLang="en-US" sz="1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54326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+mn-ea"/>
              </a:rPr>
              <a:t>数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电票（全电票）的对接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A3F8962F-A13A-C464-0D65-CF36720EBFC1}"/>
              </a:ext>
            </a:extLst>
          </p:cNvPr>
          <p:cNvSpPr/>
          <p:nvPr/>
        </p:nvSpPr>
        <p:spPr>
          <a:xfrm>
            <a:off x="2352379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A097A0B5-9991-AE2D-7A10-7292E44325CE}"/>
              </a:ext>
            </a:extLst>
          </p:cNvPr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xmlns="" id="{31EA97A9-2A3A-F3A6-D933-9F7062344810}"/>
              </a:ext>
            </a:extLst>
          </p:cNvPr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AEBAA4A5-9495-75D6-9C4A-162E3062E0DE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发票处理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B3789AA1-7F9A-17CD-970E-0485D1626D4C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="" id="{82E85FB5-CCFF-2100-8FD1-7437B4F82B2B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AC974FA-9C73-946E-AD69-6696791A7C73}"/>
              </a:ext>
            </a:extLst>
          </p:cNvPr>
          <p:cNvSpPr txBox="1"/>
          <p:nvPr/>
        </p:nvSpPr>
        <p:spPr>
          <a:xfrm>
            <a:off x="897309" y="1028967"/>
            <a:ext cx="7388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 </a:t>
            </a:r>
            <a:r>
              <a:rPr lang="zh-CN" altLang="en-US" b="1" dirty="0"/>
              <a:t>勾选需要开票的单据，点击电票导出或者普票导出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5DCE97E-4097-F744-C643-2ABAFBA40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661" b="41862"/>
          <a:stretch/>
        </p:blipFill>
        <p:spPr>
          <a:xfrm>
            <a:off x="897309" y="1480795"/>
            <a:ext cx="7103691" cy="2919755"/>
          </a:xfrm>
          <a:prstGeom prst="rect">
            <a:avLst/>
          </a:prstGeom>
        </p:spPr>
      </p:pic>
      <p:sp>
        <p:nvSpPr>
          <p:cNvPr id="4" name="TextBox 18">
            <a:extLst>
              <a:ext uri="{FF2B5EF4-FFF2-40B4-BE49-F238E27FC236}">
                <a16:creationId xmlns:a16="http://schemas.microsoft.com/office/drawing/2014/main" xmlns="" id="{DC5DF8DF-5F9D-EBCF-154D-87AAB494D6C4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301146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24" y="0"/>
            <a:ext cx="9134475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3351"/>
            <a:ext cx="74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开票通：企业发票管理利器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2794966" y="2247904"/>
            <a:ext cx="3240549" cy="45719"/>
          </a:xfrm>
          <a:custGeom>
            <a:avLst/>
            <a:gdLst/>
            <a:ahLst/>
            <a:cxnLst/>
            <a:rect l="l" t="t" r="r" b="b"/>
            <a:pathLst>
              <a:path w="13608050">
                <a:moveTo>
                  <a:pt x="0" y="0"/>
                </a:moveTo>
                <a:lnTo>
                  <a:pt x="13607857" y="0"/>
                </a:lnTo>
              </a:path>
            </a:pathLst>
          </a:custGeom>
          <a:ln w="15706">
            <a:solidFill>
              <a:srgbClr val="D9D9D9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8" name="object 3"/>
          <p:cNvSpPr/>
          <p:nvPr/>
        </p:nvSpPr>
        <p:spPr>
          <a:xfrm>
            <a:off x="2271736" y="1777057"/>
            <a:ext cx="1046679" cy="941892"/>
          </a:xfrm>
          <a:custGeom>
            <a:avLst/>
            <a:gdLst/>
            <a:ahLst/>
            <a:cxnLst/>
            <a:rect l="l" t="t" r="r" b="b"/>
            <a:pathLst>
              <a:path w="2301240" h="2301240">
                <a:moveTo>
                  <a:pt x="1173029" y="0"/>
                </a:moveTo>
                <a:lnTo>
                  <a:pt x="1127729" y="0"/>
                </a:lnTo>
                <a:lnTo>
                  <a:pt x="1082457" y="1772"/>
                </a:lnTo>
                <a:lnTo>
                  <a:pt x="1037270" y="5317"/>
                </a:lnTo>
                <a:lnTo>
                  <a:pt x="992225" y="10635"/>
                </a:lnTo>
                <a:lnTo>
                  <a:pt x="947377" y="17725"/>
                </a:lnTo>
                <a:lnTo>
                  <a:pt x="902783" y="26587"/>
                </a:lnTo>
                <a:lnTo>
                  <a:pt x="858499" y="37223"/>
                </a:lnTo>
                <a:lnTo>
                  <a:pt x="814583" y="49630"/>
                </a:lnTo>
                <a:lnTo>
                  <a:pt x="771090" y="63811"/>
                </a:lnTo>
                <a:lnTo>
                  <a:pt x="728078" y="79763"/>
                </a:lnTo>
                <a:lnTo>
                  <a:pt x="685602" y="97489"/>
                </a:lnTo>
                <a:lnTo>
                  <a:pt x="643719" y="116987"/>
                </a:lnTo>
                <a:lnTo>
                  <a:pt x="602485" y="138257"/>
                </a:lnTo>
                <a:lnTo>
                  <a:pt x="561958" y="161300"/>
                </a:lnTo>
                <a:lnTo>
                  <a:pt x="522193" y="186115"/>
                </a:lnTo>
                <a:lnTo>
                  <a:pt x="483246" y="212703"/>
                </a:lnTo>
                <a:lnTo>
                  <a:pt x="445176" y="241064"/>
                </a:lnTo>
                <a:lnTo>
                  <a:pt x="408037" y="271197"/>
                </a:lnTo>
                <a:lnTo>
                  <a:pt x="371886" y="303103"/>
                </a:lnTo>
                <a:lnTo>
                  <a:pt x="336781" y="336781"/>
                </a:lnTo>
                <a:lnTo>
                  <a:pt x="303103" y="371887"/>
                </a:lnTo>
                <a:lnTo>
                  <a:pt x="271197" y="408038"/>
                </a:lnTo>
                <a:lnTo>
                  <a:pt x="241064" y="445178"/>
                </a:lnTo>
                <a:lnTo>
                  <a:pt x="212703" y="483249"/>
                </a:lnTo>
                <a:lnTo>
                  <a:pt x="186115" y="522196"/>
                </a:lnTo>
                <a:lnTo>
                  <a:pt x="161300" y="561961"/>
                </a:lnTo>
                <a:lnTo>
                  <a:pt x="138257" y="602489"/>
                </a:lnTo>
                <a:lnTo>
                  <a:pt x="116987" y="643723"/>
                </a:lnTo>
                <a:lnTo>
                  <a:pt x="97489" y="685606"/>
                </a:lnTo>
                <a:lnTo>
                  <a:pt x="79763" y="728082"/>
                </a:lnTo>
                <a:lnTo>
                  <a:pt x="63811" y="771095"/>
                </a:lnTo>
                <a:lnTo>
                  <a:pt x="49630" y="814588"/>
                </a:lnTo>
                <a:lnTo>
                  <a:pt x="37223" y="858504"/>
                </a:lnTo>
                <a:lnTo>
                  <a:pt x="26587" y="902788"/>
                </a:lnTo>
                <a:lnTo>
                  <a:pt x="17725" y="947382"/>
                </a:lnTo>
                <a:lnTo>
                  <a:pt x="10635" y="992230"/>
                </a:lnTo>
                <a:lnTo>
                  <a:pt x="5317" y="1037276"/>
                </a:lnTo>
                <a:lnTo>
                  <a:pt x="1772" y="1082463"/>
                </a:lnTo>
                <a:lnTo>
                  <a:pt x="0" y="1127734"/>
                </a:lnTo>
                <a:lnTo>
                  <a:pt x="0" y="1173034"/>
                </a:lnTo>
                <a:lnTo>
                  <a:pt x="1772" y="1218306"/>
                </a:lnTo>
                <a:lnTo>
                  <a:pt x="5317" y="1263493"/>
                </a:lnTo>
                <a:lnTo>
                  <a:pt x="10635" y="1308539"/>
                </a:lnTo>
                <a:lnTo>
                  <a:pt x="17725" y="1353387"/>
                </a:lnTo>
                <a:lnTo>
                  <a:pt x="26587" y="1397981"/>
                </a:lnTo>
                <a:lnTo>
                  <a:pt x="37223" y="1442264"/>
                </a:lnTo>
                <a:lnTo>
                  <a:pt x="49630" y="1486181"/>
                </a:lnTo>
                <a:lnTo>
                  <a:pt x="63811" y="1529673"/>
                </a:lnTo>
                <a:lnTo>
                  <a:pt x="79763" y="1572686"/>
                </a:lnTo>
                <a:lnTo>
                  <a:pt x="97489" y="1615162"/>
                </a:lnTo>
                <a:lnTo>
                  <a:pt x="116987" y="1657046"/>
                </a:lnTo>
                <a:lnTo>
                  <a:pt x="138257" y="1698279"/>
                </a:lnTo>
                <a:lnTo>
                  <a:pt x="161300" y="1738807"/>
                </a:lnTo>
                <a:lnTo>
                  <a:pt x="186115" y="1778573"/>
                </a:lnTo>
                <a:lnTo>
                  <a:pt x="212703" y="1817519"/>
                </a:lnTo>
                <a:lnTo>
                  <a:pt x="241064" y="1855591"/>
                </a:lnTo>
                <a:lnTo>
                  <a:pt x="271197" y="1892730"/>
                </a:lnTo>
                <a:lnTo>
                  <a:pt x="303103" y="1928881"/>
                </a:lnTo>
                <a:lnTo>
                  <a:pt x="336781" y="1963988"/>
                </a:lnTo>
                <a:lnTo>
                  <a:pt x="371886" y="1997666"/>
                </a:lnTo>
                <a:lnTo>
                  <a:pt x="408037" y="2029571"/>
                </a:lnTo>
                <a:lnTo>
                  <a:pt x="445176" y="2059705"/>
                </a:lnTo>
                <a:lnTo>
                  <a:pt x="483246" y="2088065"/>
                </a:lnTo>
                <a:lnTo>
                  <a:pt x="522193" y="2114653"/>
                </a:lnTo>
                <a:lnTo>
                  <a:pt x="561958" y="2139469"/>
                </a:lnTo>
                <a:lnTo>
                  <a:pt x="602485" y="2162511"/>
                </a:lnTo>
                <a:lnTo>
                  <a:pt x="643719" y="2183782"/>
                </a:lnTo>
                <a:lnTo>
                  <a:pt x="685602" y="2203280"/>
                </a:lnTo>
                <a:lnTo>
                  <a:pt x="728078" y="2221005"/>
                </a:lnTo>
                <a:lnTo>
                  <a:pt x="771090" y="2236958"/>
                </a:lnTo>
                <a:lnTo>
                  <a:pt x="814583" y="2251138"/>
                </a:lnTo>
                <a:lnTo>
                  <a:pt x="858499" y="2263546"/>
                </a:lnTo>
                <a:lnTo>
                  <a:pt x="902783" y="2274181"/>
                </a:lnTo>
                <a:lnTo>
                  <a:pt x="947377" y="2283044"/>
                </a:lnTo>
                <a:lnTo>
                  <a:pt x="992225" y="2290134"/>
                </a:lnTo>
                <a:lnTo>
                  <a:pt x="1037270" y="2295451"/>
                </a:lnTo>
                <a:lnTo>
                  <a:pt x="1082457" y="2298996"/>
                </a:lnTo>
                <a:lnTo>
                  <a:pt x="1127729" y="2300769"/>
                </a:lnTo>
                <a:lnTo>
                  <a:pt x="1173029" y="2300769"/>
                </a:lnTo>
                <a:lnTo>
                  <a:pt x="1218301" y="2298996"/>
                </a:lnTo>
                <a:lnTo>
                  <a:pt x="1263488" y="2295451"/>
                </a:lnTo>
                <a:lnTo>
                  <a:pt x="1308533" y="2290134"/>
                </a:lnTo>
                <a:lnTo>
                  <a:pt x="1353382" y="2283044"/>
                </a:lnTo>
                <a:lnTo>
                  <a:pt x="1397976" y="2274181"/>
                </a:lnTo>
                <a:lnTo>
                  <a:pt x="1442259" y="2263546"/>
                </a:lnTo>
                <a:lnTo>
                  <a:pt x="1486175" y="2251138"/>
                </a:lnTo>
                <a:lnTo>
                  <a:pt x="1529668" y="2236958"/>
                </a:lnTo>
                <a:lnTo>
                  <a:pt x="1572680" y="2221005"/>
                </a:lnTo>
                <a:lnTo>
                  <a:pt x="1615156" y="2203280"/>
                </a:lnTo>
                <a:lnTo>
                  <a:pt x="1657039" y="2183782"/>
                </a:lnTo>
                <a:lnTo>
                  <a:pt x="1698273" y="2162511"/>
                </a:lnTo>
                <a:lnTo>
                  <a:pt x="1738800" y="2139469"/>
                </a:lnTo>
                <a:lnTo>
                  <a:pt x="1778565" y="2114653"/>
                </a:lnTo>
                <a:lnTo>
                  <a:pt x="1817512" y="2088065"/>
                </a:lnTo>
                <a:lnTo>
                  <a:pt x="1855582" y="2059705"/>
                </a:lnTo>
                <a:lnTo>
                  <a:pt x="1892721" y="2029571"/>
                </a:lnTo>
                <a:lnTo>
                  <a:pt x="1928872" y="1997666"/>
                </a:lnTo>
                <a:lnTo>
                  <a:pt x="1963977" y="1963988"/>
                </a:lnTo>
                <a:lnTo>
                  <a:pt x="1997655" y="1928881"/>
                </a:lnTo>
                <a:lnTo>
                  <a:pt x="2029561" y="1892730"/>
                </a:lnTo>
                <a:lnTo>
                  <a:pt x="2059694" y="1855591"/>
                </a:lnTo>
                <a:lnTo>
                  <a:pt x="2088055" y="1817519"/>
                </a:lnTo>
                <a:lnTo>
                  <a:pt x="2114643" y="1778573"/>
                </a:lnTo>
                <a:lnTo>
                  <a:pt x="2139458" y="1738807"/>
                </a:lnTo>
                <a:lnTo>
                  <a:pt x="2162501" y="1698279"/>
                </a:lnTo>
                <a:lnTo>
                  <a:pt x="2183771" y="1657046"/>
                </a:lnTo>
                <a:lnTo>
                  <a:pt x="2203269" y="1615162"/>
                </a:lnTo>
                <a:lnTo>
                  <a:pt x="2220995" y="1572686"/>
                </a:lnTo>
                <a:lnTo>
                  <a:pt x="2236947" y="1529673"/>
                </a:lnTo>
                <a:lnTo>
                  <a:pt x="2251128" y="1486181"/>
                </a:lnTo>
                <a:lnTo>
                  <a:pt x="2263535" y="1442264"/>
                </a:lnTo>
                <a:lnTo>
                  <a:pt x="2274171" y="1397981"/>
                </a:lnTo>
                <a:lnTo>
                  <a:pt x="2283033" y="1353387"/>
                </a:lnTo>
                <a:lnTo>
                  <a:pt x="2290123" y="1308539"/>
                </a:lnTo>
                <a:lnTo>
                  <a:pt x="2295441" y="1263493"/>
                </a:lnTo>
                <a:lnTo>
                  <a:pt x="2298986" y="1218306"/>
                </a:lnTo>
                <a:lnTo>
                  <a:pt x="2300759" y="1173034"/>
                </a:lnTo>
                <a:lnTo>
                  <a:pt x="2300759" y="1127734"/>
                </a:lnTo>
                <a:lnTo>
                  <a:pt x="2298986" y="1082463"/>
                </a:lnTo>
                <a:lnTo>
                  <a:pt x="2295441" y="1037276"/>
                </a:lnTo>
                <a:lnTo>
                  <a:pt x="2290123" y="992230"/>
                </a:lnTo>
                <a:lnTo>
                  <a:pt x="2283033" y="947382"/>
                </a:lnTo>
                <a:lnTo>
                  <a:pt x="2274171" y="902788"/>
                </a:lnTo>
                <a:lnTo>
                  <a:pt x="2263535" y="858504"/>
                </a:lnTo>
                <a:lnTo>
                  <a:pt x="2251128" y="814588"/>
                </a:lnTo>
                <a:lnTo>
                  <a:pt x="2236947" y="771095"/>
                </a:lnTo>
                <a:lnTo>
                  <a:pt x="2220995" y="728082"/>
                </a:lnTo>
                <a:lnTo>
                  <a:pt x="2203269" y="685606"/>
                </a:lnTo>
                <a:lnTo>
                  <a:pt x="2183771" y="643723"/>
                </a:lnTo>
                <a:lnTo>
                  <a:pt x="2162501" y="602489"/>
                </a:lnTo>
                <a:lnTo>
                  <a:pt x="2139458" y="561961"/>
                </a:lnTo>
                <a:lnTo>
                  <a:pt x="2114643" y="522196"/>
                </a:lnTo>
                <a:lnTo>
                  <a:pt x="2088055" y="483249"/>
                </a:lnTo>
                <a:lnTo>
                  <a:pt x="2059694" y="445178"/>
                </a:lnTo>
                <a:lnTo>
                  <a:pt x="2029561" y="408038"/>
                </a:lnTo>
                <a:lnTo>
                  <a:pt x="1997655" y="371887"/>
                </a:lnTo>
                <a:lnTo>
                  <a:pt x="1963977" y="336781"/>
                </a:lnTo>
                <a:lnTo>
                  <a:pt x="1928872" y="303103"/>
                </a:lnTo>
                <a:lnTo>
                  <a:pt x="1892721" y="271197"/>
                </a:lnTo>
                <a:lnTo>
                  <a:pt x="1855582" y="241064"/>
                </a:lnTo>
                <a:lnTo>
                  <a:pt x="1817512" y="212703"/>
                </a:lnTo>
                <a:lnTo>
                  <a:pt x="1778565" y="186115"/>
                </a:lnTo>
                <a:lnTo>
                  <a:pt x="1738800" y="161300"/>
                </a:lnTo>
                <a:lnTo>
                  <a:pt x="1698273" y="138257"/>
                </a:lnTo>
                <a:lnTo>
                  <a:pt x="1657039" y="116987"/>
                </a:lnTo>
                <a:lnTo>
                  <a:pt x="1615156" y="97489"/>
                </a:lnTo>
                <a:lnTo>
                  <a:pt x="1572680" y="79763"/>
                </a:lnTo>
                <a:lnTo>
                  <a:pt x="1529668" y="63811"/>
                </a:lnTo>
                <a:lnTo>
                  <a:pt x="1486175" y="49630"/>
                </a:lnTo>
                <a:lnTo>
                  <a:pt x="1442259" y="37223"/>
                </a:lnTo>
                <a:lnTo>
                  <a:pt x="1397976" y="26587"/>
                </a:lnTo>
                <a:lnTo>
                  <a:pt x="1353382" y="17725"/>
                </a:lnTo>
                <a:lnTo>
                  <a:pt x="1308533" y="10635"/>
                </a:lnTo>
                <a:lnTo>
                  <a:pt x="1263488" y="5317"/>
                </a:lnTo>
                <a:lnTo>
                  <a:pt x="1218301" y="1772"/>
                </a:lnTo>
                <a:lnTo>
                  <a:pt x="117302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9" name="object 4"/>
          <p:cNvSpPr/>
          <p:nvPr/>
        </p:nvSpPr>
        <p:spPr>
          <a:xfrm>
            <a:off x="3891948" y="1777057"/>
            <a:ext cx="1046679" cy="941892"/>
          </a:xfrm>
          <a:custGeom>
            <a:avLst/>
            <a:gdLst/>
            <a:ahLst/>
            <a:cxnLst/>
            <a:rect l="l" t="t" r="r" b="b"/>
            <a:pathLst>
              <a:path w="2301240" h="2301240">
                <a:moveTo>
                  <a:pt x="1173029" y="0"/>
                </a:moveTo>
                <a:lnTo>
                  <a:pt x="1127729" y="0"/>
                </a:lnTo>
                <a:lnTo>
                  <a:pt x="1082457" y="1772"/>
                </a:lnTo>
                <a:lnTo>
                  <a:pt x="1037270" y="5317"/>
                </a:lnTo>
                <a:lnTo>
                  <a:pt x="992225" y="10635"/>
                </a:lnTo>
                <a:lnTo>
                  <a:pt x="947377" y="17725"/>
                </a:lnTo>
                <a:lnTo>
                  <a:pt x="902783" y="26587"/>
                </a:lnTo>
                <a:lnTo>
                  <a:pt x="858499" y="37223"/>
                </a:lnTo>
                <a:lnTo>
                  <a:pt x="814583" y="49630"/>
                </a:lnTo>
                <a:lnTo>
                  <a:pt x="771090" y="63811"/>
                </a:lnTo>
                <a:lnTo>
                  <a:pt x="728078" y="79763"/>
                </a:lnTo>
                <a:lnTo>
                  <a:pt x="685602" y="97489"/>
                </a:lnTo>
                <a:lnTo>
                  <a:pt x="643719" y="116987"/>
                </a:lnTo>
                <a:lnTo>
                  <a:pt x="602485" y="138257"/>
                </a:lnTo>
                <a:lnTo>
                  <a:pt x="561958" y="161300"/>
                </a:lnTo>
                <a:lnTo>
                  <a:pt x="522193" y="186115"/>
                </a:lnTo>
                <a:lnTo>
                  <a:pt x="483246" y="212703"/>
                </a:lnTo>
                <a:lnTo>
                  <a:pt x="445176" y="241064"/>
                </a:lnTo>
                <a:lnTo>
                  <a:pt x="408037" y="271197"/>
                </a:lnTo>
                <a:lnTo>
                  <a:pt x="371886" y="303103"/>
                </a:lnTo>
                <a:lnTo>
                  <a:pt x="336781" y="336781"/>
                </a:lnTo>
                <a:lnTo>
                  <a:pt x="303103" y="371887"/>
                </a:lnTo>
                <a:lnTo>
                  <a:pt x="271197" y="408038"/>
                </a:lnTo>
                <a:lnTo>
                  <a:pt x="241064" y="445178"/>
                </a:lnTo>
                <a:lnTo>
                  <a:pt x="212703" y="483249"/>
                </a:lnTo>
                <a:lnTo>
                  <a:pt x="186115" y="522196"/>
                </a:lnTo>
                <a:lnTo>
                  <a:pt x="161300" y="561961"/>
                </a:lnTo>
                <a:lnTo>
                  <a:pt x="138257" y="602489"/>
                </a:lnTo>
                <a:lnTo>
                  <a:pt x="116987" y="643723"/>
                </a:lnTo>
                <a:lnTo>
                  <a:pt x="97489" y="685606"/>
                </a:lnTo>
                <a:lnTo>
                  <a:pt x="79763" y="728082"/>
                </a:lnTo>
                <a:lnTo>
                  <a:pt x="63811" y="771095"/>
                </a:lnTo>
                <a:lnTo>
                  <a:pt x="49630" y="814588"/>
                </a:lnTo>
                <a:lnTo>
                  <a:pt x="37223" y="858504"/>
                </a:lnTo>
                <a:lnTo>
                  <a:pt x="26587" y="902788"/>
                </a:lnTo>
                <a:lnTo>
                  <a:pt x="17725" y="947382"/>
                </a:lnTo>
                <a:lnTo>
                  <a:pt x="10635" y="992230"/>
                </a:lnTo>
                <a:lnTo>
                  <a:pt x="5317" y="1037276"/>
                </a:lnTo>
                <a:lnTo>
                  <a:pt x="1772" y="1082463"/>
                </a:lnTo>
                <a:lnTo>
                  <a:pt x="0" y="1127734"/>
                </a:lnTo>
                <a:lnTo>
                  <a:pt x="0" y="1173034"/>
                </a:lnTo>
                <a:lnTo>
                  <a:pt x="1772" y="1218306"/>
                </a:lnTo>
                <a:lnTo>
                  <a:pt x="5317" y="1263493"/>
                </a:lnTo>
                <a:lnTo>
                  <a:pt x="10635" y="1308539"/>
                </a:lnTo>
                <a:lnTo>
                  <a:pt x="17725" y="1353387"/>
                </a:lnTo>
                <a:lnTo>
                  <a:pt x="26587" y="1397981"/>
                </a:lnTo>
                <a:lnTo>
                  <a:pt x="37223" y="1442264"/>
                </a:lnTo>
                <a:lnTo>
                  <a:pt x="49630" y="1486181"/>
                </a:lnTo>
                <a:lnTo>
                  <a:pt x="63811" y="1529673"/>
                </a:lnTo>
                <a:lnTo>
                  <a:pt x="79763" y="1572686"/>
                </a:lnTo>
                <a:lnTo>
                  <a:pt x="97489" y="1615162"/>
                </a:lnTo>
                <a:lnTo>
                  <a:pt x="116987" y="1657046"/>
                </a:lnTo>
                <a:lnTo>
                  <a:pt x="138257" y="1698279"/>
                </a:lnTo>
                <a:lnTo>
                  <a:pt x="161300" y="1738807"/>
                </a:lnTo>
                <a:lnTo>
                  <a:pt x="186115" y="1778573"/>
                </a:lnTo>
                <a:lnTo>
                  <a:pt x="212703" y="1817519"/>
                </a:lnTo>
                <a:lnTo>
                  <a:pt x="241064" y="1855591"/>
                </a:lnTo>
                <a:lnTo>
                  <a:pt x="271197" y="1892730"/>
                </a:lnTo>
                <a:lnTo>
                  <a:pt x="303103" y="1928881"/>
                </a:lnTo>
                <a:lnTo>
                  <a:pt x="336781" y="1963988"/>
                </a:lnTo>
                <a:lnTo>
                  <a:pt x="371886" y="1997666"/>
                </a:lnTo>
                <a:lnTo>
                  <a:pt x="408037" y="2029571"/>
                </a:lnTo>
                <a:lnTo>
                  <a:pt x="445176" y="2059705"/>
                </a:lnTo>
                <a:lnTo>
                  <a:pt x="483246" y="2088065"/>
                </a:lnTo>
                <a:lnTo>
                  <a:pt x="522193" y="2114653"/>
                </a:lnTo>
                <a:lnTo>
                  <a:pt x="561958" y="2139469"/>
                </a:lnTo>
                <a:lnTo>
                  <a:pt x="602485" y="2162511"/>
                </a:lnTo>
                <a:lnTo>
                  <a:pt x="643719" y="2183782"/>
                </a:lnTo>
                <a:lnTo>
                  <a:pt x="685602" y="2203280"/>
                </a:lnTo>
                <a:lnTo>
                  <a:pt x="728078" y="2221005"/>
                </a:lnTo>
                <a:lnTo>
                  <a:pt x="771090" y="2236958"/>
                </a:lnTo>
                <a:lnTo>
                  <a:pt x="814583" y="2251138"/>
                </a:lnTo>
                <a:lnTo>
                  <a:pt x="858499" y="2263546"/>
                </a:lnTo>
                <a:lnTo>
                  <a:pt x="902783" y="2274181"/>
                </a:lnTo>
                <a:lnTo>
                  <a:pt x="947377" y="2283044"/>
                </a:lnTo>
                <a:lnTo>
                  <a:pt x="992225" y="2290134"/>
                </a:lnTo>
                <a:lnTo>
                  <a:pt x="1037270" y="2295451"/>
                </a:lnTo>
                <a:lnTo>
                  <a:pt x="1082457" y="2298996"/>
                </a:lnTo>
                <a:lnTo>
                  <a:pt x="1127729" y="2300769"/>
                </a:lnTo>
                <a:lnTo>
                  <a:pt x="1173029" y="2300769"/>
                </a:lnTo>
                <a:lnTo>
                  <a:pt x="1218301" y="2298996"/>
                </a:lnTo>
                <a:lnTo>
                  <a:pt x="1263488" y="2295451"/>
                </a:lnTo>
                <a:lnTo>
                  <a:pt x="1308533" y="2290134"/>
                </a:lnTo>
                <a:lnTo>
                  <a:pt x="1353382" y="2283044"/>
                </a:lnTo>
                <a:lnTo>
                  <a:pt x="1397976" y="2274181"/>
                </a:lnTo>
                <a:lnTo>
                  <a:pt x="1442259" y="2263546"/>
                </a:lnTo>
                <a:lnTo>
                  <a:pt x="1486175" y="2251138"/>
                </a:lnTo>
                <a:lnTo>
                  <a:pt x="1529668" y="2236958"/>
                </a:lnTo>
                <a:lnTo>
                  <a:pt x="1572680" y="2221005"/>
                </a:lnTo>
                <a:lnTo>
                  <a:pt x="1615156" y="2203280"/>
                </a:lnTo>
                <a:lnTo>
                  <a:pt x="1657039" y="2183782"/>
                </a:lnTo>
                <a:lnTo>
                  <a:pt x="1698273" y="2162511"/>
                </a:lnTo>
                <a:lnTo>
                  <a:pt x="1738800" y="2139469"/>
                </a:lnTo>
                <a:lnTo>
                  <a:pt x="1778565" y="2114653"/>
                </a:lnTo>
                <a:lnTo>
                  <a:pt x="1817512" y="2088065"/>
                </a:lnTo>
                <a:lnTo>
                  <a:pt x="1855582" y="2059705"/>
                </a:lnTo>
                <a:lnTo>
                  <a:pt x="1892721" y="2029571"/>
                </a:lnTo>
                <a:lnTo>
                  <a:pt x="1928872" y="1997666"/>
                </a:lnTo>
                <a:lnTo>
                  <a:pt x="1963977" y="1963988"/>
                </a:lnTo>
                <a:lnTo>
                  <a:pt x="1997655" y="1928881"/>
                </a:lnTo>
                <a:lnTo>
                  <a:pt x="2029561" y="1892730"/>
                </a:lnTo>
                <a:lnTo>
                  <a:pt x="2059694" y="1855591"/>
                </a:lnTo>
                <a:lnTo>
                  <a:pt x="2088055" y="1817519"/>
                </a:lnTo>
                <a:lnTo>
                  <a:pt x="2114643" y="1778573"/>
                </a:lnTo>
                <a:lnTo>
                  <a:pt x="2139458" y="1738807"/>
                </a:lnTo>
                <a:lnTo>
                  <a:pt x="2162501" y="1698279"/>
                </a:lnTo>
                <a:lnTo>
                  <a:pt x="2183771" y="1657046"/>
                </a:lnTo>
                <a:lnTo>
                  <a:pt x="2203269" y="1615162"/>
                </a:lnTo>
                <a:lnTo>
                  <a:pt x="2220995" y="1572686"/>
                </a:lnTo>
                <a:lnTo>
                  <a:pt x="2236947" y="1529673"/>
                </a:lnTo>
                <a:lnTo>
                  <a:pt x="2251128" y="1486181"/>
                </a:lnTo>
                <a:lnTo>
                  <a:pt x="2263535" y="1442264"/>
                </a:lnTo>
                <a:lnTo>
                  <a:pt x="2274171" y="1397981"/>
                </a:lnTo>
                <a:lnTo>
                  <a:pt x="2283033" y="1353387"/>
                </a:lnTo>
                <a:lnTo>
                  <a:pt x="2290123" y="1308539"/>
                </a:lnTo>
                <a:lnTo>
                  <a:pt x="2295441" y="1263493"/>
                </a:lnTo>
                <a:lnTo>
                  <a:pt x="2298986" y="1218306"/>
                </a:lnTo>
                <a:lnTo>
                  <a:pt x="2300759" y="1173034"/>
                </a:lnTo>
                <a:lnTo>
                  <a:pt x="2300759" y="1127734"/>
                </a:lnTo>
                <a:lnTo>
                  <a:pt x="2298986" y="1082463"/>
                </a:lnTo>
                <a:lnTo>
                  <a:pt x="2295441" y="1037276"/>
                </a:lnTo>
                <a:lnTo>
                  <a:pt x="2290123" y="992230"/>
                </a:lnTo>
                <a:lnTo>
                  <a:pt x="2283033" y="947382"/>
                </a:lnTo>
                <a:lnTo>
                  <a:pt x="2274171" y="902788"/>
                </a:lnTo>
                <a:lnTo>
                  <a:pt x="2263535" y="858504"/>
                </a:lnTo>
                <a:lnTo>
                  <a:pt x="2251128" y="814588"/>
                </a:lnTo>
                <a:lnTo>
                  <a:pt x="2236947" y="771095"/>
                </a:lnTo>
                <a:lnTo>
                  <a:pt x="2220995" y="728082"/>
                </a:lnTo>
                <a:lnTo>
                  <a:pt x="2203269" y="685606"/>
                </a:lnTo>
                <a:lnTo>
                  <a:pt x="2183771" y="643723"/>
                </a:lnTo>
                <a:lnTo>
                  <a:pt x="2162501" y="602489"/>
                </a:lnTo>
                <a:lnTo>
                  <a:pt x="2139458" y="561961"/>
                </a:lnTo>
                <a:lnTo>
                  <a:pt x="2114643" y="522196"/>
                </a:lnTo>
                <a:lnTo>
                  <a:pt x="2088055" y="483249"/>
                </a:lnTo>
                <a:lnTo>
                  <a:pt x="2059694" y="445178"/>
                </a:lnTo>
                <a:lnTo>
                  <a:pt x="2029561" y="408038"/>
                </a:lnTo>
                <a:lnTo>
                  <a:pt x="1997655" y="371887"/>
                </a:lnTo>
                <a:lnTo>
                  <a:pt x="1963977" y="336781"/>
                </a:lnTo>
                <a:lnTo>
                  <a:pt x="1928872" y="303103"/>
                </a:lnTo>
                <a:lnTo>
                  <a:pt x="1892721" y="271197"/>
                </a:lnTo>
                <a:lnTo>
                  <a:pt x="1855582" y="241064"/>
                </a:lnTo>
                <a:lnTo>
                  <a:pt x="1817512" y="212703"/>
                </a:lnTo>
                <a:lnTo>
                  <a:pt x="1778565" y="186115"/>
                </a:lnTo>
                <a:lnTo>
                  <a:pt x="1738800" y="161300"/>
                </a:lnTo>
                <a:lnTo>
                  <a:pt x="1698273" y="138257"/>
                </a:lnTo>
                <a:lnTo>
                  <a:pt x="1657039" y="116987"/>
                </a:lnTo>
                <a:lnTo>
                  <a:pt x="1615156" y="97489"/>
                </a:lnTo>
                <a:lnTo>
                  <a:pt x="1572680" y="79763"/>
                </a:lnTo>
                <a:lnTo>
                  <a:pt x="1529668" y="63811"/>
                </a:lnTo>
                <a:lnTo>
                  <a:pt x="1486175" y="49630"/>
                </a:lnTo>
                <a:lnTo>
                  <a:pt x="1442259" y="37223"/>
                </a:lnTo>
                <a:lnTo>
                  <a:pt x="1397976" y="26587"/>
                </a:lnTo>
                <a:lnTo>
                  <a:pt x="1353382" y="17725"/>
                </a:lnTo>
                <a:lnTo>
                  <a:pt x="1308533" y="10635"/>
                </a:lnTo>
                <a:lnTo>
                  <a:pt x="1263488" y="5317"/>
                </a:lnTo>
                <a:lnTo>
                  <a:pt x="1218301" y="1772"/>
                </a:lnTo>
                <a:lnTo>
                  <a:pt x="117302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" name="object 5"/>
          <p:cNvSpPr/>
          <p:nvPr/>
        </p:nvSpPr>
        <p:spPr>
          <a:xfrm>
            <a:off x="5512160" y="1777057"/>
            <a:ext cx="1046679" cy="941892"/>
          </a:xfrm>
          <a:custGeom>
            <a:avLst/>
            <a:gdLst/>
            <a:ahLst/>
            <a:cxnLst/>
            <a:rect l="l" t="t" r="r" b="b"/>
            <a:pathLst>
              <a:path w="2301240" h="2301240">
                <a:moveTo>
                  <a:pt x="1173028" y="0"/>
                </a:moveTo>
                <a:lnTo>
                  <a:pt x="1127728" y="0"/>
                </a:lnTo>
                <a:lnTo>
                  <a:pt x="1082456" y="1772"/>
                </a:lnTo>
                <a:lnTo>
                  <a:pt x="1037270" y="5317"/>
                </a:lnTo>
                <a:lnTo>
                  <a:pt x="992224" y="10635"/>
                </a:lnTo>
                <a:lnTo>
                  <a:pt x="947376" y="17725"/>
                </a:lnTo>
                <a:lnTo>
                  <a:pt x="902782" y="26587"/>
                </a:lnTo>
                <a:lnTo>
                  <a:pt x="858499" y="37223"/>
                </a:lnTo>
                <a:lnTo>
                  <a:pt x="814583" y="49630"/>
                </a:lnTo>
                <a:lnTo>
                  <a:pt x="771090" y="63811"/>
                </a:lnTo>
                <a:lnTo>
                  <a:pt x="728078" y="79763"/>
                </a:lnTo>
                <a:lnTo>
                  <a:pt x="685602" y="97489"/>
                </a:lnTo>
                <a:lnTo>
                  <a:pt x="643719" y="116987"/>
                </a:lnTo>
                <a:lnTo>
                  <a:pt x="602485" y="138257"/>
                </a:lnTo>
                <a:lnTo>
                  <a:pt x="561958" y="161300"/>
                </a:lnTo>
                <a:lnTo>
                  <a:pt x="522193" y="186115"/>
                </a:lnTo>
                <a:lnTo>
                  <a:pt x="483246" y="212703"/>
                </a:lnTo>
                <a:lnTo>
                  <a:pt x="445176" y="241064"/>
                </a:lnTo>
                <a:lnTo>
                  <a:pt x="408037" y="271197"/>
                </a:lnTo>
                <a:lnTo>
                  <a:pt x="371886" y="303103"/>
                </a:lnTo>
                <a:lnTo>
                  <a:pt x="336781" y="336781"/>
                </a:lnTo>
                <a:lnTo>
                  <a:pt x="303103" y="371886"/>
                </a:lnTo>
                <a:lnTo>
                  <a:pt x="271197" y="408037"/>
                </a:lnTo>
                <a:lnTo>
                  <a:pt x="241064" y="445176"/>
                </a:lnTo>
                <a:lnTo>
                  <a:pt x="212703" y="483246"/>
                </a:lnTo>
                <a:lnTo>
                  <a:pt x="186115" y="522193"/>
                </a:lnTo>
                <a:lnTo>
                  <a:pt x="161300" y="561958"/>
                </a:lnTo>
                <a:lnTo>
                  <a:pt x="138257" y="602485"/>
                </a:lnTo>
                <a:lnTo>
                  <a:pt x="116987" y="643719"/>
                </a:lnTo>
                <a:lnTo>
                  <a:pt x="97489" y="685602"/>
                </a:lnTo>
                <a:lnTo>
                  <a:pt x="79763" y="728078"/>
                </a:lnTo>
                <a:lnTo>
                  <a:pt x="63811" y="771090"/>
                </a:lnTo>
                <a:lnTo>
                  <a:pt x="49630" y="814583"/>
                </a:lnTo>
                <a:lnTo>
                  <a:pt x="37223" y="858499"/>
                </a:lnTo>
                <a:lnTo>
                  <a:pt x="26587" y="902783"/>
                </a:lnTo>
                <a:lnTo>
                  <a:pt x="17725" y="947377"/>
                </a:lnTo>
                <a:lnTo>
                  <a:pt x="10635" y="992225"/>
                </a:lnTo>
                <a:lnTo>
                  <a:pt x="5317" y="1037270"/>
                </a:lnTo>
                <a:lnTo>
                  <a:pt x="1772" y="1082457"/>
                </a:lnTo>
                <a:lnTo>
                  <a:pt x="0" y="1127729"/>
                </a:lnTo>
                <a:lnTo>
                  <a:pt x="0" y="1173029"/>
                </a:lnTo>
                <a:lnTo>
                  <a:pt x="1772" y="1218301"/>
                </a:lnTo>
                <a:lnTo>
                  <a:pt x="5317" y="1263488"/>
                </a:lnTo>
                <a:lnTo>
                  <a:pt x="10635" y="1308533"/>
                </a:lnTo>
                <a:lnTo>
                  <a:pt x="17725" y="1353382"/>
                </a:lnTo>
                <a:lnTo>
                  <a:pt x="26587" y="1397976"/>
                </a:lnTo>
                <a:lnTo>
                  <a:pt x="37223" y="1442259"/>
                </a:lnTo>
                <a:lnTo>
                  <a:pt x="49630" y="1486175"/>
                </a:lnTo>
                <a:lnTo>
                  <a:pt x="63811" y="1529668"/>
                </a:lnTo>
                <a:lnTo>
                  <a:pt x="79763" y="1572680"/>
                </a:lnTo>
                <a:lnTo>
                  <a:pt x="97489" y="1615156"/>
                </a:lnTo>
                <a:lnTo>
                  <a:pt x="116987" y="1657039"/>
                </a:lnTo>
                <a:lnTo>
                  <a:pt x="138257" y="1698273"/>
                </a:lnTo>
                <a:lnTo>
                  <a:pt x="161300" y="1738800"/>
                </a:lnTo>
                <a:lnTo>
                  <a:pt x="186115" y="1778565"/>
                </a:lnTo>
                <a:lnTo>
                  <a:pt x="212703" y="1817512"/>
                </a:lnTo>
                <a:lnTo>
                  <a:pt x="241064" y="1855582"/>
                </a:lnTo>
                <a:lnTo>
                  <a:pt x="271197" y="1892721"/>
                </a:lnTo>
                <a:lnTo>
                  <a:pt x="303103" y="1928872"/>
                </a:lnTo>
                <a:lnTo>
                  <a:pt x="336781" y="1963977"/>
                </a:lnTo>
                <a:lnTo>
                  <a:pt x="371886" y="1997656"/>
                </a:lnTo>
                <a:lnTo>
                  <a:pt x="408037" y="2029563"/>
                </a:lnTo>
                <a:lnTo>
                  <a:pt x="445176" y="2059696"/>
                </a:lnTo>
                <a:lnTo>
                  <a:pt x="483246" y="2088057"/>
                </a:lnTo>
                <a:lnTo>
                  <a:pt x="522193" y="2114646"/>
                </a:lnTo>
                <a:lnTo>
                  <a:pt x="561958" y="2139462"/>
                </a:lnTo>
                <a:lnTo>
                  <a:pt x="602485" y="2162506"/>
                </a:lnTo>
                <a:lnTo>
                  <a:pt x="643719" y="2183776"/>
                </a:lnTo>
                <a:lnTo>
                  <a:pt x="685602" y="2203275"/>
                </a:lnTo>
                <a:lnTo>
                  <a:pt x="728078" y="2221001"/>
                </a:lnTo>
                <a:lnTo>
                  <a:pt x="771090" y="2236954"/>
                </a:lnTo>
                <a:lnTo>
                  <a:pt x="814583" y="2251134"/>
                </a:lnTo>
                <a:lnTo>
                  <a:pt x="858499" y="2263542"/>
                </a:lnTo>
                <a:lnTo>
                  <a:pt x="902782" y="2274178"/>
                </a:lnTo>
                <a:lnTo>
                  <a:pt x="947376" y="2283041"/>
                </a:lnTo>
                <a:lnTo>
                  <a:pt x="992224" y="2290131"/>
                </a:lnTo>
                <a:lnTo>
                  <a:pt x="1037270" y="2295449"/>
                </a:lnTo>
                <a:lnTo>
                  <a:pt x="1082456" y="2298994"/>
                </a:lnTo>
                <a:lnTo>
                  <a:pt x="1127728" y="2300766"/>
                </a:lnTo>
                <a:lnTo>
                  <a:pt x="1173028" y="2300766"/>
                </a:lnTo>
                <a:lnTo>
                  <a:pt x="1218299" y="2298994"/>
                </a:lnTo>
                <a:lnTo>
                  <a:pt x="1263486" y="2295449"/>
                </a:lnTo>
                <a:lnTo>
                  <a:pt x="1308531" y="2290131"/>
                </a:lnTo>
                <a:lnTo>
                  <a:pt x="1353379" y="2283041"/>
                </a:lnTo>
                <a:lnTo>
                  <a:pt x="1397973" y="2274178"/>
                </a:lnTo>
                <a:lnTo>
                  <a:pt x="1442256" y="2263542"/>
                </a:lnTo>
                <a:lnTo>
                  <a:pt x="1486172" y="2251134"/>
                </a:lnTo>
                <a:lnTo>
                  <a:pt x="1529664" y="2236954"/>
                </a:lnTo>
                <a:lnTo>
                  <a:pt x="1572676" y="2221001"/>
                </a:lnTo>
                <a:lnTo>
                  <a:pt x="1615152" y="2203275"/>
                </a:lnTo>
                <a:lnTo>
                  <a:pt x="1657034" y="2183776"/>
                </a:lnTo>
                <a:lnTo>
                  <a:pt x="1698267" y="2162506"/>
                </a:lnTo>
                <a:lnTo>
                  <a:pt x="1738794" y="2139462"/>
                </a:lnTo>
                <a:lnTo>
                  <a:pt x="1778558" y="2114646"/>
                </a:lnTo>
                <a:lnTo>
                  <a:pt x="1817504" y="2088057"/>
                </a:lnTo>
                <a:lnTo>
                  <a:pt x="1855574" y="2059696"/>
                </a:lnTo>
                <a:lnTo>
                  <a:pt x="1892712" y="2029563"/>
                </a:lnTo>
                <a:lnTo>
                  <a:pt x="1928862" y="1997656"/>
                </a:lnTo>
                <a:lnTo>
                  <a:pt x="1963967" y="1963977"/>
                </a:lnTo>
                <a:lnTo>
                  <a:pt x="1997643" y="1928872"/>
                </a:lnTo>
                <a:lnTo>
                  <a:pt x="2029546" y="1892721"/>
                </a:lnTo>
                <a:lnTo>
                  <a:pt x="2059677" y="1855582"/>
                </a:lnTo>
                <a:lnTo>
                  <a:pt x="2088035" y="1817512"/>
                </a:lnTo>
                <a:lnTo>
                  <a:pt x="2114622" y="1778565"/>
                </a:lnTo>
                <a:lnTo>
                  <a:pt x="2139435" y="1738800"/>
                </a:lnTo>
                <a:lnTo>
                  <a:pt x="2162477" y="1698273"/>
                </a:lnTo>
                <a:lnTo>
                  <a:pt x="2183746" y="1657039"/>
                </a:lnTo>
                <a:lnTo>
                  <a:pt x="2203242" y="1615156"/>
                </a:lnTo>
                <a:lnTo>
                  <a:pt x="2220966" y="1572680"/>
                </a:lnTo>
                <a:lnTo>
                  <a:pt x="2236918" y="1529668"/>
                </a:lnTo>
                <a:lnTo>
                  <a:pt x="2251097" y="1486175"/>
                </a:lnTo>
                <a:lnTo>
                  <a:pt x="2263504" y="1442259"/>
                </a:lnTo>
                <a:lnTo>
                  <a:pt x="2274138" y="1397976"/>
                </a:lnTo>
                <a:lnTo>
                  <a:pt x="2283000" y="1353382"/>
                </a:lnTo>
                <a:lnTo>
                  <a:pt x="2290090" y="1308533"/>
                </a:lnTo>
                <a:lnTo>
                  <a:pt x="2295407" y="1263488"/>
                </a:lnTo>
                <a:lnTo>
                  <a:pt x="2298952" y="1218301"/>
                </a:lnTo>
                <a:lnTo>
                  <a:pt x="2300725" y="1173029"/>
                </a:lnTo>
                <a:lnTo>
                  <a:pt x="2300725" y="1127729"/>
                </a:lnTo>
                <a:lnTo>
                  <a:pt x="2298952" y="1082457"/>
                </a:lnTo>
                <a:lnTo>
                  <a:pt x="2295407" y="1037270"/>
                </a:lnTo>
                <a:lnTo>
                  <a:pt x="2290090" y="992225"/>
                </a:lnTo>
                <a:lnTo>
                  <a:pt x="2283000" y="947377"/>
                </a:lnTo>
                <a:lnTo>
                  <a:pt x="2274138" y="902783"/>
                </a:lnTo>
                <a:lnTo>
                  <a:pt x="2263504" y="858499"/>
                </a:lnTo>
                <a:lnTo>
                  <a:pt x="2251097" y="814583"/>
                </a:lnTo>
                <a:lnTo>
                  <a:pt x="2236918" y="771090"/>
                </a:lnTo>
                <a:lnTo>
                  <a:pt x="2220966" y="728078"/>
                </a:lnTo>
                <a:lnTo>
                  <a:pt x="2203242" y="685602"/>
                </a:lnTo>
                <a:lnTo>
                  <a:pt x="2183746" y="643719"/>
                </a:lnTo>
                <a:lnTo>
                  <a:pt x="2162477" y="602485"/>
                </a:lnTo>
                <a:lnTo>
                  <a:pt x="2139435" y="561958"/>
                </a:lnTo>
                <a:lnTo>
                  <a:pt x="2114622" y="522193"/>
                </a:lnTo>
                <a:lnTo>
                  <a:pt x="2088035" y="483246"/>
                </a:lnTo>
                <a:lnTo>
                  <a:pt x="2059677" y="445176"/>
                </a:lnTo>
                <a:lnTo>
                  <a:pt x="2029546" y="408037"/>
                </a:lnTo>
                <a:lnTo>
                  <a:pt x="1997643" y="371886"/>
                </a:lnTo>
                <a:lnTo>
                  <a:pt x="1963967" y="336781"/>
                </a:lnTo>
                <a:lnTo>
                  <a:pt x="1928862" y="303103"/>
                </a:lnTo>
                <a:lnTo>
                  <a:pt x="1892712" y="271197"/>
                </a:lnTo>
                <a:lnTo>
                  <a:pt x="1855574" y="241064"/>
                </a:lnTo>
                <a:lnTo>
                  <a:pt x="1817504" y="212703"/>
                </a:lnTo>
                <a:lnTo>
                  <a:pt x="1778558" y="186115"/>
                </a:lnTo>
                <a:lnTo>
                  <a:pt x="1738794" y="161300"/>
                </a:lnTo>
                <a:lnTo>
                  <a:pt x="1698267" y="138257"/>
                </a:lnTo>
                <a:lnTo>
                  <a:pt x="1657034" y="116987"/>
                </a:lnTo>
                <a:lnTo>
                  <a:pt x="1615152" y="97489"/>
                </a:lnTo>
                <a:lnTo>
                  <a:pt x="1572676" y="79763"/>
                </a:lnTo>
                <a:lnTo>
                  <a:pt x="1529664" y="63811"/>
                </a:lnTo>
                <a:lnTo>
                  <a:pt x="1486172" y="49630"/>
                </a:lnTo>
                <a:lnTo>
                  <a:pt x="1442256" y="37223"/>
                </a:lnTo>
                <a:lnTo>
                  <a:pt x="1397973" y="26587"/>
                </a:lnTo>
                <a:lnTo>
                  <a:pt x="1353379" y="17725"/>
                </a:lnTo>
                <a:lnTo>
                  <a:pt x="1308531" y="10635"/>
                </a:lnTo>
                <a:lnTo>
                  <a:pt x="1263486" y="5317"/>
                </a:lnTo>
                <a:lnTo>
                  <a:pt x="1218299" y="1772"/>
                </a:lnTo>
                <a:lnTo>
                  <a:pt x="117302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5" name="object 8"/>
          <p:cNvSpPr txBox="1"/>
          <p:nvPr/>
        </p:nvSpPr>
        <p:spPr>
          <a:xfrm>
            <a:off x="2111990" y="2982749"/>
            <a:ext cx="1368000" cy="620600"/>
          </a:xfrm>
          <a:prstGeom prst="rect">
            <a:avLst/>
          </a:prstGeom>
        </p:spPr>
        <p:txBody>
          <a:bodyPr vert="horz" wrap="square" lIns="0" tIns="4998" rIns="0" bIns="0" rtlCol="0">
            <a:spAutoFit/>
          </a:bodyPr>
          <a:lstStyle/>
          <a:p>
            <a:pPr algn="ctr">
              <a:spcBef>
                <a:spcPts val="39"/>
              </a:spcBef>
            </a:pPr>
            <a:r>
              <a:rPr lang="zh-CN" altLang="en-US" sz="2000" spc="-4" dirty="0">
                <a:solidFill>
                  <a:schemeClr val="accent1"/>
                </a:solidFill>
                <a:cs typeface="Droid Sans Fallback"/>
              </a:rPr>
              <a:t>第</a:t>
            </a:r>
            <a:r>
              <a:rPr lang="en-US" altLang="zh-CN" sz="2000" spc="-4" dirty="0">
                <a:solidFill>
                  <a:schemeClr val="accent1"/>
                </a:solidFill>
                <a:cs typeface="Droid Sans Fallback"/>
              </a:rPr>
              <a:t>1</a:t>
            </a:r>
            <a:r>
              <a:rPr lang="zh-CN" altLang="en-US" sz="2000" spc="-4" dirty="0">
                <a:solidFill>
                  <a:schemeClr val="accent1"/>
                </a:solidFill>
                <a:cs typeface="Droid Sans Fallback"/>
              </a:rPr>
              <a:t>步</a:t>
            </a:r>
          </a:p>
          <a:p>
            <a:pPr algn="ctr">
              <a:spcBef>
                <a:spcPts val="39"/>
              </a:spcBef>
            </a:pPr>
            <a:r>
              <a:rPr lang="zh-CN" altLang="en-US" sz="2000" spc="-4" dirty="0">
                <a:solidFill>
                  <a:schemeClr val="accent1"/>
                </a:solidFill>
                <a:cs typeface="Droid Sans Fallback"/>
              </a:rPr>
              <a:t>安装配置</a:t>
            </a:r>
            <a:endParaRPr lang="zh-CN" altLang="en-US" sz="2000" spc="-4" dirty="0">
              <a:solidFill>
                <a:schemeClr val="accent1"/>
              </a:solidFill>
              <a:cs typeface="Droid Sans Fallback"/>
            </a:endParaRPr>
          </a:p>
        </p:txBody>
      </p:sp>
      <p:sp>
        <p:nvSpPr>
          <p:cNvPr id="36" name="object 9"/>
          <p:cNvSpPr txBox="1">
            <a:spLocks noGrp="1"/>
          </p:cNvSpPr>
          <p:nvPr>
            <p:ph type="title"/>
          </p:nvPr>
        </p:nvSpPr>
        <p:spPr>
          <a:xfrm>
            <a:off x="2657764" y="1955774"/>
            <a:ext cx="276688" cy="559325"/>
          </a:xfrm>
          <a:prstGeom prst="rect">
            <a:avLst/>
          </a:prstGeom>
        </p:spPr>
        <p:txBody>
          <a:bodyPr vert="horz" wrap="square" lIns="0" tIns="5276" rIns="0" bIns="0" rtlCol="0">
            <a:spAutoFit/>
          </a:bodyPr>
          <a:lstStyle/>
          <a:p>
            <a:pPr marL="5554">
              <a:spcBef>
                <a:spcPts val="42"/>
              </a:spcBef>
            </a:pPr>
            <a:r>
              <a:rPr sz="3600" b="1" spc="-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7" name="object 10"/>
          <p:cNvSpPr txBox="1"/>
          <p:nvPr/>
        </p:nvSpPr>
        <p:spPr>
          <a:xfrm>
            <a:off x="4277014" y="1973063"/>
            <a:ext cx="276688" cy="559325"/>
          </a:xfrm>
          <a:prstGeom prst="rect">
            <a:avLst/>
          </a:prstGeom>
        </p:spPr>
        <p:txBody>
          <a:bodyPr vert="horz" wrap="square" lIns="0" tIns="5276" rIns="0" bIns="0" rtlCol="0">
            <a:spAutoFit/>
          </a:bodyPr>
          <a:lstStyle/>
          <a:p>
            <a:pPr marL="5554">
              <a:spcBef>
                <a:spcPts val="42"/>
              </a:spcBef>
            </a:pPr>
            <a:r>
              <a:rPr sz="3600" b="1" spc="-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38" name="object 11"/>
          <p:cNvSpPr txBox="1"/>
          <p:nvPr/>
        </p:nvSpPr>
        <p:spPr>
          <a:xfrm>
            <a:off x="5896264" y="1973063"/>
            <a:ext cx="276688" cy="559325"/>
          </a:xfrm>
          <a:prstGeom prst="rect">
            <a:avLst/>
          </a:prstGeom>
        </p:spPr>
        <p:txBody>
          <a:bodyPr vert="horz" wrap="square" lIns="0" tIns="5276" rIns="0" bIns="0" rtlCol="0">
            <a:spAutoFit/>
          </a:bodyPr>
          <a:lstStyle/>
          <a:p>
            <a:pPr marL="5554">
              <a:spcBef>
                <a:spcPts val="42"/>
              </a:spcBef>
            </a:pPr>
            <a:r>
              <a:rPr sz="3600" b="1" spc="-2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sp>
        <p:nvSpPr>
          <p:cNvPr id="40" name="object 14"/>
          <p:cNvSpPr txBox="1"/>
          <p:nvPr/>
        </p:nvSpPr>
        <p:spPr>
          <a:xfrm>
            <a:off x="3800471" y="2982749"/>
            <a:ext cx="1368000" cy="620600"/>
          </a:xfrm>
          <a:prstGeom prst="rect">
            <a:avLst/>
          </a:prstGeom>
        </p:spPr>
        <p:txBody>
          <a:bodyPr vert="horz" wrap="square" lIns="0" tIns="4998" rIns="0" bIns="0" rtlCol="0">
            <a:spAutoFit/>
          </a:bodyPr>
          <a:lstStyle/>
          <a:p>
            <a:pPr algn="ctr">
              <a:spcBef>
                <a:spcPts val="39"/>
              </a:spcBef>
            </a:pPr>
            <a:r>
              <a:rPr lang="zh-CN" altLang="en-US" sz="2000" spc="-4" dirty="0">
                <a:solidFill>
                  <a:schemeClr val="accent1"/>
                </a:solidFill>
                <a:cs typeface="Droid Sans Fallback"/>
              </a:rPr>
              <a:t>第</a:t>
            </a:r>
            <a:r>
              <a:rPr lang="en-US" altLang="zh-CN" sz="2000" spc="-4" dirty="0">
                <a:solidFill>
                  <a:schemeClr val="accent1"/>
                </a:solidFill>
                <a:cs typeface="Droid Sans Fallback"/>
              </a:rPr>
              <a:t>2</a:t>
            </a:r>
            <a:r>
              <a:rPr lang="zh-CN" altLang="en-US" sz="2000" spc="-4" dirty="0">
                <a:solidFill>
                  <a:schemeClr val="accent1"/>
                </a:solidFill>
                <a:cs typeface="Droid Sans Fallback"/>
              </a:rPr>
              <a:t>步</a:t>
            </a:r>
          </a:p>
          <a:p>
            <a:pPr algn="ctr">
              <a:spcBef>
                <a:spcPts val="39"/>
              </a:spcBef>
            </a:pPr>
            <a:r>
              <a:rPr lang="zh-CN" altLang="en-US" sz="2000" spc="-4" dirty="0" smtClean="0">
                <a:solidFill>
                  <a:schemeClr val="accent1"/>
                </a:solidFill>
                <a:cs typeface="Droid Sans Fallback"/>
              </a:rPr>
              <a:t>信息同步</a:t>
            </a:r>
            <a:endParaRPr lang="zh-CN" altLang="en-US" sz="2000" spc="-4" dirty="0">
              <a:solidFill>
                <a:schemeClr val="accent1"/>
              </a:solidFill>
              <a:cs typeface="Droid Sans Fallback"/>
            </a:endParaRPr>
          </a:p>
        </p:txBody>
      </p:sp>
      <p:sp>
        <p:nvSpPr>
          <p:cNvPr id="41" name="object 15"/>
          <p:cNvSpPr txBox="1"/>
          <p:nvPr/>
        </p:nvSpPr>
        <p:spPr>
          <a:xfrm>
            <a:off x="5488952" y="2982749"/>
            <a:ext cx="1368000" cy="620600"/>
          </a:xfrm>
          <a:prstGeom prst="rect">
            <a:avLst/>
          </a:prstGeom>
        </p:spPr>
        <p:txBody>
          <a:bodyPr vert="horz" wrap="square" lIns="0" tIns="4998" rIns="0" bIns="0" rtlCol="0">
            <a:spAutoFit/>
          </a:bodyPr>
          <a:lstStyle/>
          <a:p>
            <a:pPr algn="ctr">
              <a:spcBef>
                <a:spcPts val="39"/>
              </a:spcBef>
            </a:pPr>
            <a:r>
              <a:rPr lang="zh-CN" altLang="en-US" sz="2000" spc="-4" dirty="0" smtClean="0">
                <a:solidFill>
                  <a:schemeClr val="accent1"/>
                </a:solidFill>
                <a:cs typeface="Droid Sans Fallback"/>
              </a:rPr>
              <a:t>第</a:t>
            </a:r>
            <a:r>
              <a:rPr lang="en-US" altLang="zh-CN" sz="2000" b="1" spc="-2" dirty="0" smtClean="0">
                <a:solidFill>
                  <a:schemeClr val="accent1"/>
                </a:solidFill>
                <a:cs typeface="Arial"/>
              </a:rPr>
              <a:t>3</a:t>
            </a:r>
            <a:r>
              <a:rPr lang="zh-CN" altLang="en-US" sz="2000" spc="-4" dirty="0" smtClean="0">
                <a:solidFill>
                  <a:schemeClr val="accent1"/>
                </a:solidFill>
                <a:cs typeface="Arial"/>
              </a:rPr>
              <a:t>步</a:t>
            </a:r>
            <a:endParaRPr lang="en-US" altLang="zh-CN" sz="2000" spc="-4" dirty="0" smtClean="0">
              <a:solidFill>
                <a:schemeClr val="accent1"/>
              </a:solidFill>
              <a:cs typeface="Arial"/>
            </a:endParaRPr>
          </a:p>
          <a:p>
            <a:pPr algn="ctr">
              <a:spcBef>
                <a:spcPts val="39"/>
              </a:spcBef>
            </a:pPr>
            <a:r>
              <a:rPr lang="zh-CN" altLang="en-US" sz="2000" spc="-4" dirty="0" smtClean="0">
                <a:solidFill>
                  <a:schemeClr val="accent1"/>
                </a:solidFill>
                <a:cs typeface="Arial"/>
              </a:rPr>
              <a:t>发票处理</a:t>
            </a:r>
            <a:endParaRPr lang="zh-CN" altLang="en-US" sz="2000" dirty="0" smtClean="0">
              <a:solidFill>
                <a:schemeClr val="accent1"/>
              </a:solidFill>
              <a:cs typeface="Droid Sans Fallback"/>
            </a:endParaRPr>
          </a:p>
        </p:txBody>
      </p:sp>
      <p:sp>
        <p:nvSpPr>
          <p:cNvPr id="43" name="Rectangle 2"/>
          <p:cNvSpPr/>
          <p:nvPr/>
        </p:nvSpPr>
        <p:spPr>
          <a:xfrm>
            <a:off x="2590800" y="3867150"/>
            <a:ext cx="3810000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FF6600"/>
                </a:solidFill>
                <a:latin typeface="+mn-ea"/>
              </a:rPr>
              <a:t>开票通实施，三步走</a:t>
            </a:r>
            <a:endParaRPr lang="en-US" altLang="zh-CN" sz="1600" b="1" dirty="0">
              <a:solidFill>
                <a:srgbClr val="FF66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52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54326"/>
            <a:ext cx="2856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7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、数电票（全电票）的对接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A3F8962F-A13A-C464-0D65-CF36720EBFC1}"/>
              </a:ext>
            </a:extLst>
          </p:cNvPr>
          <p:cNvSpPr/>
          <p:nvPr/>
        </p:nvSpPr>
        <p:spPr>
          <a:xfrm>
            <a:off x="2352379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A097A0B5-9991-AE2D-7A10-7292E44325CE}"/>
              </a:ext>
            </a:extLst>
          </p:cNvPr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xmlns="" id="{31EA97A9-2A3A-F3A6-D933-9F7062344810}"/>
              </a:ext>
            </a:extLst>
          </p:cNvPr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AEBAA4A5-9495-75D6-9C4A-162E3062E0DE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发票处理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B3789AA1-7F9A-17CD-970E-0485D1626D4C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="" id="{82E85FB5-CCFF-2100-8FD1-7437B4F82B2B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B6A76E3-8C3C-6AEF-CA1D-36B16870B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7" t="1396" r="25641" b="15999"/>
          <a:stretch/>
        </p:blipFill>
        <p:spPr>
          <a:xfrm>
            <a:off x="652341" y="1009056"/>
            <a:ext cx="4885027" cy="22149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2E74C0B-2441-0721-4131-D25959354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801" b="15247"/>
          <a:stretch/>
        </p:blipFill>
        <p:spPr>
          <a:xfrm>
            <a:off x="4553822" y="2571751"/>
            <a:ext cx="4018472" cy="21014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42A70BC-6653-B424-7133-FAB4F9C60CAA}"/>
              </a:ext>
            </a:extLst>
          </p:cNvPr>
          <p:cNvSpPr txBox="1"/>
          <p:nvPr/>
        </p:nvSpPr>
        <p:spPr>
          <a:xfrm>
            <a:off x="878829" y="4311897"/>
            <a:ext cx="34295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zh-CN" sz="1050" i="1" kern="100" dirty="0">
                <a:effectLst/>
                <a:latin typeface="+mn-ea"/>
                <a:cs typeface="Times New Roman" panose="02020603050405020304" pitchFamily="18" charset="0"/>
              </a:rPr>
              <a:t>*</a:t>
            </a:r>
            <a:r>
              <a:rPr lang="zh-CN" altLang="zh-CN" sz="1050" i="1" kern="100" dirty="0">
                <a:effectLst/>
                <a:latin typeface="+mn-ea"/>
                <a:cs typeface="Times New Roman" panose="02020603050405020304" pitchFamily="18" charset="0"/>
              </a:rPr>
              <a:t>文件</a:t>
            </a:r>
            <a:r>
              <a:rPr lang="zh-CN" altLang="en-US" sz="1050" i="1" kern="100" dirty="0">
                <a:effectLst/>
                <a:latin typeface="+mn-ea"/>
                <a:cs typeface="Times New Roman" panose="02020603050405020304" pitchFamily="18" charset="0"/>
              </a:rPr>
              <a:t>路径：专票在专票路径下，普票</a:t>
            </a:r>
            <a:r>
              <a:rPr lang="zh-CN" altLang="en-US" sz="1050" i="1" kern="100" dirty="0">
                <a:latin typeface="+mn-ea"/>
                <a:cs typeface="Times New Roman" panose="02020603050405020304" pitchFamily="18" charset="0"/>
              </a:rPr>
              <a:t>在普票路径</a:t>
            </a:r>
            <a:r>
              <a:rPr lang="zh-CN" altLang="en-US" sz="1050" i="1" kern="100" dirty="0" smtClean="0">
                <a:latin typeface="+mn-ea"/>
                <a:cs typeface="Times New Roman" panose="02020603050405020304" pitchFamily="18" charset="0"/>
              </a:rPr>
              <a:t>下</a:t>
            </a:r>
            <a:endParaRPr lang="en-US" altLang="zh-CN" sz="1050" i="1" kern="100" dirty="0" smtClean="0">
              <a:latin typeface="+mn-ea"/>
              <a:cs typeface="Times New Roman" panose="02020603050405020304" pitchFamily="18" charset="0"/>
            </a:endParaRPr>
          </a:p>
          <a:p>
            <a:pPr lvl="0" algn="just"/>
            <a:r>
              <a:rPr lang="en-US" altLang="zh-CN" sz="1050" i="1" kern="100" dirty="0" smtClean="0">
                <a:effectLst/>
                <a:latin typeface="+mn-ea"/>
                <a:cs typeface="Times New Roman" panose="02020603050405020304" pitchFamily="18" charset="0"/>
              </a:rPr>
              <a:t>*</a:t>
            </a:r>
            <a:r>
              <a:rPr lang="zh-CN" altLang="en-US" sz="1050" i="1" kern="100" dirty="0" smtClean="0">
                <a:effectLst/>
                <a:latin typeface="+mn-ea"/>
                <a:cs typeface="Times New Roman" panose="02020603050405020304" pitchFamily="18" charset="0"/>
              </a:rPr>
              <a:t>批量开票</a:t>
            </a:r>
            <a:r>
              <a:rPr lang="en-US" altLang="zh-CN" sz="1050" i="1" kern="100" dirty="0" smtClean="0">
                <a:effectLst/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sz="1050" i="1" kern="100" dirty="0" smtClean="0">
                <a:effectLst/>
                <a:latin typeface="+mn-ea"/>
                <a:cs typeface="Times New Roman" panose="02020603050405020304" pitchFamily="18" charset="0"/>
              </a:rPr>
              <a:t>批量设置</a:t>
            </a:r>
            <a:r>
              <a:rPr lang="en-US" altLang="zh-CN" sz="1050" i="1" kern="100" dirty="0" smtClean="0">
                <a:effectLst/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sz="1050" i="1" kern="100" dirty="0" smtClean="0">
                <a:effectLst/>
                <a:latin typeface="+mn-ea"/>
                <a:cs typeface="Times New Roman" panose="02020603050405020304" pitchFamily="18" charset="0"/>
              </a:rPr>
              <a:t>未查询到购买方时继续开票 勾选</a:t>
            </a:r>
            <a:endParaRPr lang="zh-CN" altLang="zh-CN" sz="1050" i="1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60F4DA6-2672-EB4D-BE38-A145D7813EED}"/>
              </a:ext>
            </a:extLst>
          </p:cNvPr>
          <p:cNvSpPr txBox="1"/>
          <p:nvPr/>
        </p:nvSpPr>
        <p:spPr>
          <a:xfrm>
            <a:off x="995791" y="3502528"/>
            <a:ext cx="2961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n-ea"/>
              </a:rPr>
              <a:t>5.</a:t>
            </a:r>
            <a:r>
              <a:rPr lang="zh-CN" altLang="en-US" sz="1600" b="1" kern="100" dirty="0">
                <a:latin typeface="+mn-ea"/>
                <a:cs typeface="Times New Roman" panose="02020603050405020304" pitchFamily="18" charset="0"/>
              </a:rPr>
              <a:t>导入成功后，勾选相应单据</a:t>
            </a:r>
            <a:endParaRPr lang="en-US" altLang="zh-CN" sz="1600" b="1" kern="100" dirty="0">
              <a:latin typeface="+mn-ea"/>
              <a:cs typeface="Times New Roman" panose="02020603050405020304" pitchFamily="18" charset="0"/>
            </a:endParaRPr>
          </a:p>
          <a:p>
            <a:r>
              <a:rPr lang="en-US" altLang="zh-CN" sz="1600" b="1" kern="100" dirty="0">
                <a:latin typeface="+mn-ea"/>
                <a:cs typeface="Times New Roman" panose="02020603050405020304" pitchFamily="18" charset="0"/>
              </a:rPr>
              <a:t>   </a:t>
            </a:r>
            <a:r>
              <a:rPr lang="zh-CN" altLang="en-US" sz="1600" b="1" kern="100" dirty="0">
                <a:latin typeface="+mn-ea"/>
                <a:cs typeface="Times New Roman" panose="02020603050405020304" pitchFamily="18" charset="0"/>
              </a:rPr>
              <a:t>点击批量开具即可开票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AC974FA-9C73-946E-AD69-6696791A7C73}"/>
              </a:ext>
            </a:extLst>
          </p:cNvPr>
          <p:cNvSpPr txBox="1"/>
          <p:nvPr/>
        </p:nvSpPr>
        <p:spPr>
          <a:xfrm>
            <a:off x="4102428" y="1192507"/>
            <a:ext cx="4502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n-ea"/>
              </a:rPr>
              <a:t>4.</a:t>
            </a:r>
            <a:r>
              <a:rPr lang="zh-CN" altLang="zh-CN" sz="1600" b="1" kern="100" dirty="0">
                <a:effectLst/>
                <a:latin typeface="+mn-ea"/>
                <a:cs typeface="Times New Roman" panose="02020603050405020304" pitchFamily="18" charset="0"/>
              </a:rPr>
              <a:t>进入电子税务局，</a:t>
            </a:r>
            <a:endParaRPr lang="en-US" altLang="zh-CN" sz="1600" b="1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zh-CN" altLang="zh-CN" sz="1600" b="1" kern="100" dirty="0">
                <a:effectLst/>
                <a:latin typeface="+mn-ea"/>
                <a:cs typeface="Times New Roman" panose="02020603050405020304" pitchFamily="18" charset="0"/>
              </a:rPr>
              <a:t>开票业务</a:t>
            </a:r>
            <a:r>
              <a:rPr lang="en-US" altLang="zh-CN" sz="1600" b="1" kern="100" dirty="0">
                <a:effectLst/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zh-CN" sz="1600" b="1" kern="100" dirty="0">
                <a:effectLst/>
                <a:latin typeface="+mn-ea"/>
                <a:cs typeface="Times New Roman" panose="02020603050405020304" pitchFamily="18" charset="0"/>
              </a:rPr>
              <a:t>蓝字发票开具</a:t>
            </a:r>
            <a:r>
              <a:rPr lang="en-US" altLang="zh-CN" sz="1600" b="1" kern="100" dirty="0">
                <a:effectLst/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zh-CN" sz="1600" b="1" kern="100" dirty="0">
                <a:effectLst/>
                <a:latin typeface="+mn-ea"/>
                <a:cs typeface="Times New Roman" panose="02020603050405020304" pitchFamily="18" charset="0"/>
              </a:rPr>
              <a:t>批量开具</a:t>
            </a:r>
            <a:r>
              <a:rPr lang="en-US" altLang="zh-CN" sz="1600" b="1" kern="100" dirty="0">
                <a:effectLst/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zh-CN" sz="1600" b="1" kern="100" dirty="0">
                <a:effectLst/>
                <a:latin typeface="+mn-ea"/>
                <a:cs typeface="Times New Roman" panose="02020603050405020304" pitchFamily="18" charset="0"/>
              </a:rPr>
              <a:t>选择文件</a:t>
            </a:r>
            <a:r>
              <a:rPr lang="zh-CN" altLang="en-US" sz="1600" b="1" kern="100" dirty="0">
                <a:effectLst/>
                <a:latin typeface="+mn-ea"/>
                <a:cs typeface="Times New Roman" panose="02020603050405020304" pitchFamily="18" charset="0"/>
              </a:rPr>
              <a:t>，</a:t>
            </a:r>
            <a:endParaRPr lang="en-US" altLang="zh-CN" sz="1600" b="1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zh-CN" altLang="en-US" sz="1600" b="1" kern="100" dirty="0">
                <a:effectLst/>
                <a:latin typeface="+mn-ea"/>
                <a:cs typeface="Times New Roman" panose="02020603050405020304" pitchFamily="18" charset="0"/>
              </a:rPr>
              <a:t>导入发票文件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xmlns="" id="{1DF261A0-AFFE-FD45-3245-1027DD4F975C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7210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D63C6B3-A85A-0F4C-911C-26A77101A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95" r="1"/>
          <a:stretch/>
        </p:blipFill>
        <p:spPr>
          <a:xfrm>
            <a:off x="4001659" y="2361445"/>
            <a:ext cx="4317168" cy="119612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54326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1"/>
                </a:solidFill>
                <a:latin typeface="+mn-ea"/>
              </a:rPr>
              <a:t>数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电票（全电票）的对接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xmlns="" id="{A3F8962F-A13A-C464-0D65-CF36720EBFC1}"/>
              </a:ext>
            </a:extLst>
          </p:cNvPr>
          <p:cNvSpPr/>
          <p:nvPr/>
        </p:nvSpPr>
        <p:spPr>
          <a:xfrm>
            <a:off x="2352379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A097A0B5-9991-AE2D-7A10-7292E44325CE}"/>
              </a:ext>
            </a:extLst>
          </p:cNvPr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xmlns="" id="{31EA97A9-2A3A-F3A6-D933-9F7062344810}"/>
              </a:ext>
            </a:extLst>
          </p:cNvPr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单据信息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AEBAA4A5-9495-75D6-9C4A-162E3062E0DE}"/>
              </a:ext>
            </a:extLst>
          </p:cNvPr>
          <p:cNvSpPr txBox="1"/>
          <p:nvPr/>
        </p:nvSpPr>
        <p:spPr>
          <a:xfrm>
            <a:off x="2342931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发票处理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xmlns="" id="{B3789AA1-7F9A-17CD-970E-0485D1626D4C}"/>
              </a:ext>
            </a:extLst>
          </p:cNvPr>
          <p:cNvSpPr txBox="1"/>
          <p:nvPr/>
        </p:nvSpPr>
        <p:spPr>
          <a:xfrm>
            <a:off x="3454788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发票回写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="" id="{82E85FB5-CCFF-2100-8FD1-7437B4F82B2B}"/>
              </a:ext>
            </a:extLst>
          </p:cNvPr>
          <p:cNvSpPr txBox="1"/>
          <p:nvPr/>
        </p:nvSpPr>
        <p:spPr>
          <a:xfrm>
            <a:off x="123107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260F4DA6-2672-EB4D-BE38-A145D7813EED}"/>
              </a:ext>
            </a:extLst>
          </p:cNvPr>
          <p:cNvSpPr txBox="1"/>
          <p:nvPr/>
        </p:nvSpPr>
        <p:spPr>
          <a:xfrm>
            <a:off x="658736" y="1020754"/>
            <a:ext cx="67326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kern="100" dirty="0">
                <a:latin typeface="+mn-ea"/>
                <a:cs typeface="Times New Roman" panose="02020603050405020304" pitchFamily="18" charset="0"/>
              </a:rPr>
              <a:t>数电票常见问题：</a:t>
            </a:r>
            <a:endParaRPr lang="zh-CN" altLang="en-US" sz="1600" b="1" dirty="0">
              <a:latin typeface="+mn-e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808A911-6FAA-5AF5-4B9B-D20C0D9CE78C}"/>
              </a:ext>
            </a:extLst>
          </p:cNvPr>
          <p:cNvSpPr/>
          <p:nvPr/>
        </p:nvSpPr>
        <p:spPr>
          <a:xfrm>
            <a:off x="663892" y="1795383"/>
            <a:ext cx="4114799" cy="2093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）怎么预览发票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导入成功后，点击相应发票行的预览发票即可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）批量开具导入发票文件后，能再修改发票内容吗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可以，点击相应发票行的编辑即可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）怎么看导入失败原因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下载错误文件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(excel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文件，打开查看）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3FE94066-D689-EAAC-7A5D-BD021C953D2D}"/>
              </a:ext>
            </a:extLst>
          </p:cNvPr>
          <p:cNvSpPr/>
          <p:nvPr/>
        </p:nvSpPr>
        <p:spPr>
          <a:xfrm>
            <a:off x="7162800" y="3105150"/>
            <a:ext cx="304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2ACBE0FE-7D99-5176-D655-73F07DE8F36E}"/>
              </a:ext>
            </a:extLst>
          </p:cNvPr>
          <p:cNvSpPr/>
          <p:nvPr/>
        </p:nvSpPr>
        <p:spPr>
          <a:xfrm>
            <a:off x="7504506" y="3105150"/>
            <a:ext cx="420293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xmlns="" id="{76CA18B7-3685-1F85-9CBF-070AB685FE48}"/>
              </a:ext>
            </a:extLst>
          </p:cNvPr>
          <p:cNvCxnSpPr>
            <a:cxnSpLocks/>
          </p:cNvCxnSpPr>
          <p:nvPr/>
        </p:nvCxnSpPr>
        <p:spPr>
          <a:xfrm>
            <a:off x="3566597" y="2190750"/>
            <a:ext cx="4148055" cy="8643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xmlns="" id="{43EA4E04-0ABA-20FB-D930-94A274529B5B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454788" y="2959507"/>
            <a:ext cx="3708012" cy="2218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8">
            <a:extLst>
              <a:ext uri="{FF2B5EF4-FFF2-40B4-BE49-F238E27FC236}">
                <a16:creationId xmlns:a16="http://schemas.microsoft.com/office/drawing/2014/main" xmlns="" id="{3DD4645C-C1DD-0135-C071-0E109AC6C68B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62AD9D72-7A01-D91D-6FC8-5D54ACF28BAA}"/>
              </a:ext>
            </a:extLst>
          </p:cNvPr>
          <p:cNvSpPr txBox="1"/>
          <p:nvPr/>
        </p:nvSpPr>
        <p:spPr>
          <a:xfrm>
            <a:off x="2843370" y="4492140"/>
            <a:ext cx="34572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latin typeface="+mn-ea"/>
              </a:rPr>
              <a:t>更多其他问题可拨打技术电话 </a:t>
            </a:r>
            <a:r>
              <a:rPr lang="en-US" altLang="zh-CN" sz="1100" dirty="0">
                <a:solidFill>
                  <a:schemeClr val="accent1"/>
                </a:solidFill>
                <a:latin typeface="+mn-ea"/>
              </a:rPr>
              <a:t>0571-89935434 </a:t>
            </a:r>
            <a:r>
              <a:rPr lang="zh-CN" altLang="en-US" sz="1100" dirty="0">
                <a:solidFill>
                  <a:schemeClr val="accent1"/>
                </a:solidFill>
                <a:latin typeface="+mn-ea"/>
              </a:rPr>
              <a:t>咨询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8538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894560A-D7DD-3995-B7C4-00B2E7D3F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87" y="2753249"/>
            <a:ext cx="3574892" cy="10834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5C44F4C-04E8-E777-1660-922BBCCF8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88" y="1075747"/>
            <a:ext cx="3159023" cy="1283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4687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4575" y="9374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发票处理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3891" y="9374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发票回写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24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750649" y="1888963"/>
            <a:ext cx="630516" cy="235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2"/>
          <p:cNvSpPr/>
          <p:nvPr/>
        </p:nvSpPr>
        <p:spPr>
          <a:xfrm>
            <a:off x="4200525" y="1496928"/>
            <a:ext cx="434339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）开票通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系统参数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发票处理模式：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勾选“拷屏模式”，勾选发票回写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）开票通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待处理发票：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勾选单据，选择对应发发票类型拷屏或打印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）税控系统录入数据成功后，自动回写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ERP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软件原单据摘要字段：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发票代码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发票号码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开票日期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发票类型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导出导入模式</a:t>
            </a:r>
            <a:r>
              <a:rPr lang="en-US" altLang="zh-CN" sz="1100" b="1" dirty="0">
                <a:solidFill>
                  <a:srgbClr val="FF6600"/>
                </a:solidFill>
                <a:latin typeface="+mn-ea"/>
              </a:rPr>
              <a:t>/</a:t>
            </a: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数电票（全电票），不支持发票回写功能</a:t>
            </a:r>
          </a:p>
        </p:txBody>
      </p:sp>
      <p:pic>
        <p:nvPicPr>
          <p:cNvPr id="4103" name="Picture 7" descr="C:\Users\Administrator\Desktop\ERP摘要回写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7" y="4123656"/>
            <a:ext cx="415364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1460586" y="2827274"/>
            <a:ext cx="2349414" cy="270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549147" y="4390356"/>
            <a:ext cx="2173884" cy="235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下箭头 1"/>
          <p:cNvSpPr/>
          <p:nvPr/>
        </p:nvSpPr>
        <p:spPr>
          <a:xfrm>
            <a:off x="2314575" y="2424627"/>
            <a:ext cx="172660" cy="35242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>
            <a:off x="2314575" y="3799805"/>
            <a:ext cx="172660" cy="35242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xmlns="" id="{5DDF9408-BFAF-F597-69B8-2278D6B0FE82}"/>
              </a:ext>
            </a:extLst>
          </p:cNvPr>
          <p:cNvSpPr txBox="1"/>
          <p:nvPr/>
        </p:nvSpPr>
        <p:spPr>
          <a:xfrm>
            <a:off x="1267127" y="9374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单据信息</a:t>
            </a:r>
            <a:endParaRPr 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xmlns="" id="{66E3B122-A26F-8E44-9773-56608E967475}"/>
              </a:ext>
            </a:extLst>
          </p:cNvPr>
          <p:cNvSpPr txBox="1"/>
          <p:nvPr/>
        </p:nvSpPr>
        <p:spPr>
          <a:xfrm>
            <a:off x="533400" y="554326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8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、发票回写</a:t>
            </a:r>
            <a:endParaRPr lang="en-US" altLang="zh-CN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xmlns="" id="{714E7AB4-79B9-7C76-9641-CB60E9E01993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5705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24" y="0"/>
            <a:ext cx="9134475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3351"/>
            <a:ext cx="74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开票通：企业发票管理利器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3" name="Rectangle 2"/>
          <p:cNvSpPr/>
          <p:nvPr/>
        </p:nvSpPr>
        <p:spPr>
          <a:xfrm>
            <a:off x="1768712" y="3867150"/>
            <a:ext cx="5693708" cy="107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FF6600"/>
                </a:solidFill>
                <a:latin typeface="+mn-ea"/>
              </a:rPr>
              <a:t>恭喜您，开票通实施完毕</a:t>
            </a:r>
            <a:endParaRPr lang="en-US" altLang="zh-CN" sz="1600" b="1" dirty="0">
              <a:solidFill>
                <a:srgbClr val="FF66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FF6600"/>
                </a:solidFill>
                <a:latin typeface="+mn-ea"/>
              </a:rPr>
              <a:t>可以开始开发票啦</a:t>
            </a:r>
            <a:endParaRPr lang="en-US" altLang="zh-CN" sz="1600" b="1" dirty="0">
              <a:solidFill>
                <a:srgbClr val="FF660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rgbClr val="FF6600"/>
                </a:solidFill>
                <a:latin typeface="+mn-ea"/>
              </a:rPr>
              <a:t>其他常见问题</a:t>
            </a:r>
            <a:r>
              <a:rPr lang="en-US" altLang="zh-CN" sz="1200" b="1" dirty="0">
                <a:solidFill>
                  <a:srgbClr val="FF6600"/>
                </a:solidFill>
                <a:latin typeface="+mn-ea"/>
              </a:rPr>
              <a:t>,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hlinkClick r:id="rId2"/>
              </a:rPr>
              <a:t>官网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hlinkClick r:id="rId2"/>
              </a:rPr>
              <a:t>www.kptrj.com-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hlinkClick r:id="rId2"/>
              </a:rPr>
              <a:t>帮助文档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hlinkClick r:id="rId2"/>
              </a:rPr>
              <a:t>-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hlinkClick r:id="rId2"/>
              </a:rPr>
              <a:t>开票通常见问题</a:t>
            </a:r>
            <a:r>
              <a:rPr lang="zh-CN" altLang="en-US" sz="1200" b="1" dirty="0">
                <a:solidFill>
                  <a:srgbClr val="FF6600"/>
                </a:solidFill>
                <a:latin typeface="+mn-ea"/>
                <a:hlinkClick r:id="rId2"/>
              </a:rPr>
              <a:t>，点击</a:t>
            </a:r>
            <a:r>
              <a:rPr lang="en-US" altLang="zh-CN" sz="1200" b="1" dirty="0">
                <a:solidFill>
                  <a:srgbClr val="FF6600"/>
                </a:solidFill>
                <a:latin typeface="+mn-ea"/>
                <a:hlinkClick r:id="rId2"/>
              </a:rPr>
              <a:t>GO</a:t>
            </a:r>
            <a:r>
              <a:rPr lang="zh-CN" altLang="en-US" sz="1200" b="1" dirty="0">
                <a:solidFill>
                  <a:srgbClr val="FF6600"/>
                </a:solidFill>
                <a:latin typeface="+mn-ea"/>
                <a:hlinkClick r:id="rId2"/>
              </a:rPr>
              <a:t>→</a:t>
            </a:r>
            <a:endParaRPr lang="zh-CN" altLang="en-US" sz="1200" b="1" dirty="0">
              <a:solidFill>
                <a:srgbClr val="FF6600"/>
              </a:solidFill>
              <a:latin typeface="+mn-ea"/>
            </a:endParaRPr>
          </a:p>
        </p:txBody>
      </p:sp>
      <p:sp>
        <p:nvSpPr>
          <p:cNvPr id="26" name="object 2"/>
          <p:cNvSpPr/>
          <p:nvPr/>
        </p:nvSpPr>
        <p:spPr>
          <a:xfrm flipV="1">
            <a:off x="2856831" y="2085829"/>
            <a:ext cx="3240550" cy="45719"/>
          </a:xfrm>
          <a:custGeom>
            <a:avLst/>
            <a:gdLst/>
            <a:ahLst/>
            <a:cxnLst/>
            <a:rect l="l" t="t" r="r" b="b"/>
            <a:pathLst>
              <a:path w="13608050">
                <a:moveTo>
                  <a:pt x="0" y="0"/>
                </a:moveTo>
                <a:lnTo>
                  <a:pt x="13607857" y="0"/>
                </a:lnTo>
              </a:path>
            </a:pathLst>
          </a:custGeom>
          <a:ln w="15706">
            <a:solidFill>
              <a:srgbClr val="D9D9D9"/>
            </a:solidFill>
            <a:prstDash val="sysDash"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7" name="object 3"/>
          <p:cNvSpPr/>
          <p:nvPr/>
        </p:nvSpPr>
        <p:spPr>
          <a:xfrm>
            <a:off x="2333600" y="1660701"/>
            <a:ext cx="1046679" cy="941892"/>
          </a:xfrm>
          <a:custGeom>
            <a:avLst/>
            <a:gdLst/>
            <a:ahLst/>
            <a:cxnLst/>
            <a:rect l="l" t="t" r="r" b="b"/>
            <a:pathLst>
              <a:path w="2301240" h="2301240">
                <a:moveTo>
                  <a:pt x="1173029" y="0"/>
                </a:moveTo>
                <a:lnTo>
                  <a:pt x="1127729" y="0"/>
                </a:lnTo>
                <a:lnTo>
                  <a:pt x="1082457" y="1772"/>
                </a:lnTo>
                <a:lnTo>
                  <a:pt x="1037270" y="5317"/>
                </a:lnTo>
                <a:lnTo>
                  <a:pt x="992225" y="10635"/>
                </a:lnTo>
                <a:lnTo>
                  <a:pt x="947377" y="17725"/>
                </a:lnTo>
                <a:lnTo>
                  <a:pt x="902783" y="26587"/>
                </a:lnTo>
                <a:lnTo>
                  <a:pt x="858499" y="37223"/>
                </a:lnTo>
                <a:lnTo>
                  <a:pt x="814583" y="49630"/>
                </a:lnTo>
                <a:lnTo>
                  <a:pt x="771090" y="63811"/>
                </a:lnTo>
                <a:lnTo>
                  <a:pt x="728078" y="79763"/>
                </a:lnTo>
                <a:lnTo>
                  <a:pt x="685602" y="97489"/>
                </a:lnTo>
                <a:lnTo>
                  <a:pt x="643719" y="116987"/>
                </a:lnTo>
                <a:lnTo>
                  <a:pt x="602485" y="138257"/>
                </a:lnTo>
                <a:lnTo>
                  <a:pt x="561958" y="161300"/>
                </a:lnTo>
                <a:lnTo>
                  <a:pt x="522193" y="186115"/>
                </a:lnTo>
                <a:lnTo>
                  <a:pt x="483246" y="212703"/>
                </a:lnTo>
                <a:lnTo>
                  <a:pt x="445176" y="241064"/>
                </a:lnTo>
                <a:lnTo>
                  <a:pt x="408037" y="271197"/>
                </a:lnTo>
                <a:lnTo>
                  <a:pt x="371886" y="303103"/>
                </a:lnTo>
                <a:lnTo>
                  <a:pt x="336781" y="336781"/>
                </a:lnTo>
                <a:lnTo>
                  <a:pt x="303103" y="371887"/>
                </a:lnTo>
                <a:lnTo>
                  <a:pt x="271197" y="408038"/>
                </a:lnTo>
                <a:lnTo>
                  <a:pt x="241064" y="445178"/>
                </a:lnTo>
                <a:lnTo>
                  <a:pt x="212703" y="483249"/>
                </a:lnTo>
                <a:lnTo>
                  <a:pt x="186115" y="522196"/>
                </a:lnTo>
                <a:lnTo>
                  <a:pt x="161300" y="561961"/>
                </a:lnTo>
                <a:lnTo>
                  <a:pt x="138257" y="602489"/>
                </a:lnTo>
                <a:lnTo>
                  <a:pt x="116987" y="643723"/>
                </a:lnTo>
                <a:lnTo>
                  <a:pt x="97489" y="685606"/>
                </a:lnTo>
                <a:lnTo>
                  <a:pt x="79763" y="728082"/>
                </a:lnTo>
                <a:lnTo>
                  <a:pt x="63811" y="771095"/>
                </a:lnTo>
                <a:lnTo>
                  <a:pt x="49630" y="814588"/>
                </a:lnTo>
                <a:lnTo>
                  <a:pt x="37223" y="858504"/>
                </a:lnTo>
                <a:lnTo>
                  <a:pt x="26587" y="902788"/>
                </a:lnTo>
                <a:lnTo>
                  <a:pt x="17725" y="947382"/>
                </a:lnTo>
                <a:lnTo>
                  <a:pt x="10635" y="992230"/>
                </a:lnTo>
                <a:lnTo>
                  <a:pt x="5317" y="1037276"/>
                </a:lnTo>
                <a:lnTo>
                  <a:pt x="1772" y="1082463"/>
                </a:lnTo>
                <a:lnTo>
                  <a:pt x="0" y="1127734"/>
                </a:lnTo>
                <a:lnTo>
                  <a:pt x="0" y="1173034"/>
                </a:lnTo>
                <a:lnTo>
                  <a:pt x="1772" y="1218306"/>
                </a:lnTo>
                <a:lnTo>
                  <a:pt x="5317" y="1263493"/>
                </a:lnTo>
                <a:lnTo>
                  <a:pt x="10635" y="1308539"/>
                </a:lnTo>
                <a:lnTo>
                  <a:pt x="17725" y="1353387"/>
                </a:lnTo>
                <a:lnTo>
                  <a:pt x="26587" y="1397981"/>
                </a:lnTo>
                <a:lnTo>
                  <a:pt x="37223" y="1442264"/>
                </a:lnTo>
                <a:lnTo>
                  <a:pt x="49630" y="1486181"/>
                </a:lnTo>
                <a:lnTo>
                  <a:pt x="63811" y="1529673"/>
                </a:lnTo>
                <a:lnTo>
                  <a:pt x="79763" y="1572686"/>
                </a:lnTo>
                <a:lnTo>
                  <a:pt x="97489" y="1615162"/>
                </a:lnTo>
                <a:lnTo>
                  <a:pt x="116987" y="1657046"/>
                </a:lnTo>
                <a:lnTo>
                  <a:pt x="138257" y="1698279"/>
                </a:lnTo>
                <a:lnTo>
                  <a:pt x="161300" y="1738807"/>
                </a:lnTo>
                <a:lnTo>
                  <a:pt x="186115" y="1778573"/>
                </a:lnTo>
                <a:lnTo>
                  <a:pt x="212703" y="1817519"/>
                </a:lnTo>
                <a:lnTo>
                  <a:pt x="241064" y="1855591"/>
                </a:lnTo>
                <a:lnTo>
                  <a:pt x="271197" y="1892730"/>
                </a:lnTo>
                <a:lnTo>
                  <a:pt x="303103" y="1928881"/>
                </a:lnTo>
                <a:lnTo>
                  <a:pt x="336781" y="1963988"/>
                </a:lnTo>
                <a:lnTo>
                  <a:pt x="371886" y="1997666"/>
                </a:lnTo>
                <a:lnTo>
                  <a:pt x="408037" y="2029571"/>
                </a:lnTo>
                <a:lnTo>
                  <a:pt x="445176" y="2059705"/>
                </a:lnTo>
                <a:lnTo>
                  <a:pt x="483246" y="2088065"/>
                </a:lnTo>
                <a:lnTo>
                  <a:pt x="522193" y="2114653"/>
                </a:lnTo>
                <a:lnTo>
                  <a:pt x="561958" y="2139469"/>
                </a:lnTo>
                <a:lnTo>
                  <a:pt x="602485" y="2162511"/>
                </a:lnTo>
                <a:lnTo>
                  <a:pt x="643719" y="2183782"/>
                </a:lnTo>
                <a:lnTo>
                  <a:pt x="685602" y="2203280"/>
                </a:lnTo>
                <a:lnTo>
                  <a:pt x="728078" y="2221005"/>
                </a:lnTo>
                <a:lnTo>
                  <a:pt x="771090" y="2236958"/>
                </a:lnTo>
                <a:lnTo>
                  <a:pt x="814583" y="2251138"/>
                </a:lnTo>
                <a:lnTo>
                  <a:pt x="858499" y="2263546"/>
                </a:lnTo>
                <a:lnTo>
                  <a:pt x="902783" y="2274181"/>
                </a:lnTo>
                <a:lnTo>
                  <a:pt x="947377" y="2283044"/>
                </a:lnTo>
                <a:lnTo>
                  <a:pt x="992225" y="2290134"/>
                </a:lnTo>
                <a:lnTo>
                  <a:pt x="1037270" y="2295451"/>
                </a:lnTo>
                <a:lnTo>
                  <a:pt x="1082457" y="2298996"/>
                </a:lnTo>
                <a:lnTo>
                  <a:pt x="1127729" y="2300769"/>
                </a:lnTo>
                <a:lnTo>
                  <a:pt x="1173029" y="2300769"/>
                </a:lnTo>
                <a:lnTo>
                  <a:pt x="1218301" y="2298996"/>
                </a:lnTo>
                <a:lnTo>
                  <a:pt x="1263488" y="2295451"/>
                </a:lnTo>
                <a:lnTo>
                  <a:pt x="1308533" y="2290134"/>
                </a:lnTo>
                <a:lnTo>
                  <a:pt x="1353382" y="2283044"/>
                </a:lnTo>
                <a:lnTo>
                  <a:pt x="1397976" y="2274181"/>
                </a:lnTo>
                <a:lnTo>
                  <a:pt x="1442259" y="2263546"/>
                </a:lnTo>
                <a:lnTo>
                  <a:pt x="1486175" y="2251138"/>
                </a:lnTo>
                <a:lnTo>
                  <a:pt x="1529668" y="2236958"/>
                </a:lnTo>
                <a:lnTo>
                  <a:pt x="1572680" y="2221005"/>
                </a:lnTo>
                <a:lnTo>
                  <a:pt x="1615156" y="2203280"/>
                </a:lnTo>
                <a:lnTo>
                  <a:pt x="1657039" y="2183782"/>
                </a:lnTo>
                <a:lnTo>
                  <a:pt x="1698273" y="2162511"/>
                </a:lnTo>
                <a:lnTo>
                  <a:pt x="1738800" y="2139469"/>
                </a:lnTo>
                <a:lnTo>
                  <a:pt x="1778565" y="2114653"/>
                </a:lnTo>
                <a:lnTo>
                  <a:pt x="1817512" y="2088065"/>
                </a:lnTo>
                <a:lnTo>
                  <a:pt x="1855582" y="2059705"/>
                </a:lnTo>
                <a:lnTo>
                  <a:pt x="1892721" y="2029571"/>
                </a:lnTo>
                <a:lnTo>
                  <a:pt x="1928872" y="1997666"/>
                </a:lnTo>
                <a:lnTo>
                  <a:pt x="1963977" y="1963988"/>
                </a:lnTo>
                <a:lnTo>
                  <a:pt x="1997655" y="1928881"/>
                </a:lnTo>
                <a:lnTo>
                  <a:pt x="2029561" y="1892730"/>
                </a:lnTo>
                <a:lnTo>
                  <a:pt x="2059694" y="1855591"/>
                </a:lnTo>
                <a:lnTo>
                  <a:pt x="2088055" y="1817519"/>
                </a:lnTo>
                <a:lnTo>
                  <a:pt x="2114643" y="1778573"/>
                </a:lnTo>
                <a:lnTo>
                  <a:pt x="2139458" y="1738807"/>
                </a:lnTo>
                <a:lnTo>
                  <a:pt x="2162501" y="1698279"/>
                </a:lnTo>
                <a:lnTo>
                  <a:pt x="2183771" y="1657046"/>
                </a:lnTo>
                <a:lnTo>
                  <a:pt x="2203269" y="1615162"/>
                </a:lnTo>
                <a:lnTo>
                  <a:pt x="2220995" y="1572686"/>
                </a:lnTo>
                <a:lnTo>
                  <a:pt x="2236947" y="1529673"/>
                </a:lnTo>
                <a:lnTo>
                  <a:pt x="2251128" y="1486181"/>
                </a:lnTo>
                <a:lnTo>
                  <a:pt x="2263535" y="1442264"/>
                </a:lnTo>
                <a:lnTo>
                  <a:pt x="2274171" y="1397981"/>
                </a:lnTo>
                <a:lnTo>
                  <a:pt x="2283033" y="1353387"/>
                </a:lnTo>
                <a:lnTo>
                  <a:pt x="2290123" y="1308539"/>
                </a:lnTo>
                <a:lnTo>
                  <a:pt x="2295441" y="1263493"/>
                </a:lnTo>
                <a:lnTo>
                  <a:pt x="2298986" y="1218306"/>
                </a:lnTo>
                <a:lnTo>
                  <a:pt x="2300759" y="1173034"/>
                </a:lnTo>
                <a:lnTo>
                  <a:pt x="2300759" y="1127734"/>
                </a:lnTo>
                <a:lnTo>
                  <a:pt x="2298986" y="1082463"/>
                </a:lnTo>
                <a:lnTo>
                  <a:pt x="2295441" y="1037276"/>
                </a:lnTo>
                <a:lnTo>
                  <a:pt x="2290123" y="992230"/>
                </a:lnTo>
                <a:lnTo>
                  <a:pt x="2283033" y="947382"/>
                </a:lnTo>
                <a:lnTo>
                  <a:pt x="2274171" y="902788"/>
                </a:lnTo>
                <a:lnTo>
                  <a:pt x="2263535" y="858504"/>
                </a:lnTo>
                <a:lnTo>
                  <a:pt x="2251128" y="814588"/>
                </a:lnTo>
                <a:lnTo>
                  <a:pt x="2236947" y="771095"/>
                </a:lnTo>
                <a:lnTo>
                  <a:pt x="2220995" y="728082"/>
                </a:lnTo>
                <a:lnTo>
                  <a:pt x="2203269" y="685606"/>
                </a:lnTo>
                <a:lnTo>
                  <a:pt x="2183771" y="643723"/>
                </a:lnTo>
                <a:lnTo>
                  <a:pt x="2162501" y="602489"/>
                </a:lnTo>
                <a:lnTo>
                  <a:pt x="2139458" y="561961"/>
                </a:lnTo>
                <a:lnTo>
                  <a:pt x="2114643" y="522196"/>
                </a:lnTo>
                <a:lnTo>
                  <a:pt x="2088055" y="483249"/>
                </a:lnTo>
                <a:lnTo>
                  <a:pt x="2059694" y="445178"/>
                </a:lnTo>
                <a:lnTo>
                  <a:pt x="2029561" y="408038"/>
                </a:lnTo>
                <a:lnTo>
                  <a:pt x="1997655" y="371887"/>
                </a:lnTo>
                <a:lnTo>
                  <a:pt x="1963977" y="336781"/>
                </a:lnTo>
                <a:lnTo>
                  <a:pt x="1928872" y="303103"/>
                </a:lnTo>
                <a:lnTo>
                  <a:pt x="1892721" y="271197"/>
                </a:lnTo>
                <a:lnTo>
                  <a:pt x="1855582" y="241064"/>
                </a:lnTo>
                <a:lnTo>
                  <a:pt x="1817512" y="212703"/>
                </a:lnTo>
                <a:lnTo>
                  <a:pt x="1778565" y="186115"/>
                </a:lnTo>
                <a:lnTo>
                  <a:pt x="1738800" y="161300"/>
                </a:lnTo>
                <a:lnTo>
                  <a:pt x="1698273" y="138257"/>
                </a:lnTo>
                <a:lnTo>
                  <a:pt x="1657039" y="116987"/>
                </a:lnTo>
                <a:lnTo>
                  <a:pt x="1615156" y="97489"/>
                </a:lnTo>
                <a:lnTo>
                  <a:pt x="1572680" y="79763"/>
                </a:lnTo>
                <a:lnTo>
                  <a:pt x="1529668" y="63811"/>
                </a:lnTo>
                <a:lnTo>
                  <a:pt x="1486175" y="49630"/>
                </a:lnTo>
                <a:lnTo>
                  <a:pt x="1442259" y="37223"/>
                </a:lnTo>
                <a:lnTo>
                  <a:pt x="1397976" y="26587"/>
                </a:lnTo>
                <a:lnTo>
                  <a:pt x="1353382" y="17725"/>
                </a:lnTo>
                <a:lnTo>
                  <a:pt x="1308533" y="10635"/>
                </a:lnTo>
                <a:lnTo>
                  <a:pt x="1263488" y="5317"/>
                </a:lnTo>
                <a:lnTo>
                  <a:pt x="1218301" y="1772"/>
                </a:lnTo>
                <a:lnTo>
                  <a:pt x="1173029" y="0"/>
                </a:lnTo>
                <a:close/>
              </a:path>
            </a:pathLst>
          </a:custGeom>
          <a:solidFill>
            <a:srgbClr val="CBECF9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8" name="object 4"/>
          <p:cNvSpPr/>
          <p:nvPr/>
        </p:nvSpPr>
        <p:spPr>
          <a:xfrm>
            <a:off x="3953812" y="1660701"/>
            <a:ext cx="1046679" cy="941892"/>
          </a:xfrm>
          <a:custGeom>
            <a:avLst/>
            <a:gdLst/>
            <a:ahLst/>
            <a:cxnLst/>
            <a:rect l="l" t="t" r="r" b="b"/>
            <a:pathLst>
              <a:path w="2301240" h="2301240">
                <a:moveTo>
                  <a:pt x="1173029" y="0"/>
                </a:moveTo>
                <a:lnTo>
                  <a:pt x="1127729" y="0"/>
                </a:lnTo>
                <a:lnTo>
                  <a:pt x="1082457" y="1772"/>
                </a:lnTo>
                <a:lnTo>
                  <a:pt x="1037270" y="5317"/>
                </a:lnTo>
                <a:lnTo>
                  <a:pt x="992225" y="10635"/>
                </a:lnTo>
                <a:lnTo>
                  <a:pt x="947377" y="17725"/>
                </a:lnTo>
                <a:lnTo>
                  <a:pt x="902783" y="26587"/>
                </a:lnTo>
                <a:lnTo>
                  <a:pt x="858499" y="37223"/>
                </a:lnTo>
                <a:lnTo>
                  <a:pt x="814583" y="49630"/>
                </a:lnTo>
                <a:lnTo>
                  <a:pt x="771090" y="63811"/>
                </a:lnTo>
                <a:lnTo>
                  <a:pt x="728078" y="79763"/>
                </a:lnTo>
                <a:lnTo>
                  <a:pt x="685602" y="97489"/>
                </a:lnTo>
                <a:lnTo>
                  <a:pt x="643719" y="116987"/>
                </a:lnTo>
                <a:lnTo>
                  <a:pt x="602485" y="138257"/>
                </a:lnTo>
                <a:lnTo>
                  <a:pt x="561958" y="161300"/>
                </a:lnTo>
                <a:lnTo>
                  <a:pt x="522193" y="186115"/>
                </a:lnTo>
                <a:lnTo>
                  <a:pt x="483246" y="212703"/>
                </a:lnTo>
                <a:lnTo>
                  <a:pt x="445176" y="241064"/>
                </a:lnTo>
                <a:lnTo>
                  <a:pt x="408037" y="271197"/>
                </a:lnTo>
                <a:lnTo>
                  <a:pt x="371886" y="303103"/>
                </a:lnTo>
                <a:lnTo>
                  <a:pt x="336781" y="336781"/>
                </a:lnTo>
                <a:lnTo>
                  <a:pt x="303103" y="371887"/>
                </a:lnTo>
                <a:lnTo>
                  <a:pt x="271197" y="408038"/>
                </a:lnTo>
                <a:lnTo>
                  <a:pt x="241064" y="445178"/>
                </a:lnTo>
                <a:lnTo>
                  <a:pt x="212703" y="483249"/>
                </a:lnTo>
                <a:lnTo>
                  <a:pt x="186115" y="522196"/>
                </a:lnTo>
                <a:lnTo>
                  <a:pt x="161300" y="561961"/>
                </a:lnTo>
                <a:lnTo>
                  <a:pt x="138257" y="602489"/>
                </a:lnTo>
                <a:lnTo>
                  <a:pt x="116987" y="643723"/>
                </a:lnTo>
                <a:lnTo>
                  <a:pt x="97489" y="685606"/>
                </a:lnTo>
                <a:lnTo>
                  <a:pt x="79763" y="728082"/>
                </a:lnTo>
                <a:lnTo>
                  <a:pt x="63811" y="771095"/>
                </a:lnTo>
                <a:lnTo>
                  <a:pt x="49630" y="814588"/>
                </a:lnTo>
                <a:lnTo>
                  <a:pt x="37223" y="858504"/>
                </a:lnTo>
                <a:lnTo>
                  <a:pt x="26587" y="902788"/>
                </a:lnTo>
                <a:lnTo>
                  <a:pt x="17725" y="947382"/>
                </a:lnTo>
                <a:lnTo>
                  <a:pt x="10635" y="992230"/>
                </a:lnTo>
                <a:lnTo>
                  <a:pt x="5317" y="1037276"/>
                </a:lnTo>
                <a:lnTo>
                  <a:pt x="1772" y="1082463"/>
                </a:lnTo>
                <a:lnTo>
                  <a:pt x="0" y="1127734"/>
                </a:lnTo>
                <a:lnTo>
                  <a:pt x="0" y="1173034"/>
                </a:lnTo>
                <a:lnTo>
                  <a:pt x="1772" y="1218306"/>
                </a:lnTo>
                <a:lnTo>
                  <a:pt x="5317" y="1263493"/>
                </a:lnTo>
                <a:lnTo>
                  <a:pt x="10635" y="1308539"/>
                </a:lnTo>
                <a:lnTo>
                  <a:pt x="17725" y="1353387"/>
                </a:lnTo>
                <a:lnTo>
                  <a:pt x="26587" y="1397981"/>
                </a:lnTo>
                <a:lnTo>
                  <a:pt x="37223" y="1442264"/>
                </a:lnTo>
                <a:lnTo>
                  <a:pt x="49630" y="1486181"/>
                </a:lnTo>
                <a:lnTo>
                  <a:pt x="63811" y="1529673"/>
                </a:lnTo>
                <a:lnTo>
                  <a:pt x="79763" y="1572686"/>
                </a:lnTo>
                <a:lnTo>
                  <a:pt x="97489" y="1615162"/>
                </a:lnTo>
                <a:lnTo>
                  <a:pt x="116987" y="1657046"/>
                </a:lnTo>
                <a:lnTo>
                  <a:pt x="138257" y="1698279"/>
                </a:lnTo>
                <a:lnTo>
                  <a:pt x="161300" y="1738807"/>
                </a:lnTo>
                <a:lnTo>
                  <a:pt x="186115" y="1778573"/>
                </a:lnTo>
                <a:lnTo>
                  <a:pt x="212703" y="1817519"/>
                </a:lnTo>
                <a:lnTo>
                  <a:pt x="241064" y="1855591"/>
                </a:lnTo>
                <a:lnTo>
                  <a:pt x="271197" y="1892730"/>
                </a:lnTo>
                <a:lnTo>
                  <a:pt x="303103" y="1928881"/>
                </a:lnTo>
                <a:lnTo>
                  <a:pt x="336781" y="1963988"/>
                </a:lnTo>
                <a:lnTo>
                  <a:pt x="371886" y="1997666"/>
                </a:lnTo>
                <a:lnTo>
                  <a:pt x="408037" y="2029571"/>
                </a:lnTo>
                <a:lnTo>
                  <a:pt x="445176" y="2059705"/>
                </a:lnTo>
                <a:lnTo>
                  <a:pt x="483246" y="2088065"/>
                </a:lnTo>
                <a:lnTo>
                  <a:pt x="522193" y="2114653"/>
                </a:lnTo>
                <a:lnTo>
                  <a:pt x="561958" y="2139469"/>
                </a:lnTo>
                <a:lnTo>
                  <a:pt x="602485" y="2162511"/>
                </a:lnTo>
                <a:lnTo>
                  <a:pt x="643719" y="2183782"/>
                </a:lnTo>
                <a:lnTo>
                  <a:pt x="685602" y="2203280"/>
                </a:lnTo>
                <a:lnTo>
                  <a:pt x="728078" y="2221005"/>
                </a:lnTo>
                <a:lnTo>
                  <a:pt x="771090" y="2236958"/>
                </a:lnTo>
                <a:lnTo>
                  <a:pt x="814583" y="2251138"/>
                </a:lnTo>
                <a:lnTo>
                  <a:pt x="858499" y="2263546"/>
                </a:lnTo>
                <a:lnTo>
                  <a:pt x="902783" y="2274181"/>
                </a:lnTo>
                <a:lnTo>
                  <a:pt x="947377" y="2283044"/>
                </a:lnTo>
                <a:lnTo>
                  <a:pt x="992225" y="2290134"/>
                </a:lnTo>
                <a:lnTo>
                  <a:pt x="1037270" y="2295451"/>
                </a:lnTo>
                <a:lnTo>
                  <a:pt x="1082457" y="2298996"/>
                </a:lnTo>
                <a:lnTo>
                  <a:pt x="1127729" y="2300769"/>
                </a:lnTo>
                <a:lnTo>
                  <a:pt x="1173029" y="2300769"/>
                </a:lnTo>
                <a:lnTo>
                  <a:pt x="1218301" y="2298996"/>
                </a:lnTo>
                <a:lnTo>
                  <a:pt x="1263488" y="2295451"/>
                </a:lnTo>
                <a:lnTo>
                  <a:pt x="1308533" y="2290134"/>
                </a:lnTo>
                <a:lnTo>
                  <a:pt x="1353382" y="2283044"/>
                </a:lnTo>
                <a:lnTo>
                  <a:pt x="1397976" y="2274181"/>
                </a:lnTo>
                <a:lnTo>
                  <a:pt x="1442259" y="2263546"/>
                </a:lnTo>
                <a:lnTo>
                  <a:pt x="1486175" y="2251138"/>
                </a:lnTo>
                <a:lnTo>
                  <a:pt x="1529668" y="2236958"/>
                </a:lnTo>
                <a:lnTo>
                  <a:pt x="1572680" y="2221005"/>
                </a:lnTo>
                <a:lnTo>
                  <a:pt x="1615156" y="2203280"/>
                </a:lnTo>
                <a:lnTo>
                  <a:pt x="1657039" y="2183782"/>
                </a:lnTo>
                <a:lnTo>
                  <a:pt x="1698273" y="2162511"/>
                </a:lnTo>
                <a:lnTo>
                  <a:pt x="1738800" y="2139469"/>
                </a:lnTo>
                <a:lnTo>
                  <a:pt x="1778565" y="2114653"/>
                </a:lnTo>
                <a:lnTo>
                  <a:pt x="1817512" y="2088065"/>
                </a:lnTo>
                <a:lnTo>
                  <a:pt x="1855582" y="2059705"/>
                </a:lnTo>
                <a:lnTo>
                  <a:pt x="1892721" y="2029571"/>
                </a:lnTo>
                <a:lnTo>
                  <a:pt x="1928872" y="1997666"/>
                </a:lnTo>
                <a:lnTo>
                  <a:pt x="1963977" y="1963988"/>
                </a:lnTo>
                <a:lnTo>
                  <a:pt x="1997655" y="1928881"/>
                </a:lnTo>
                <a:lnTo>
                  <a:pt x="2029561" y="1892730"/>
                </a:lnTo>
                <a:lnTo>
                  <a:pt x="2059694" y="1855591"/>
                </a:lnTo>
                <a:lnTo>
                  <a:pt x="2088055" y="1817519"/>
                </a:lnTo>
                <a:lnTo>
                  <a:pt x="2114643" y="1778573"/>
                </a:lnTo>
                <a:lnTo>
                  <a:pt x="2139458" y="1738807"/>
                </a:lnTo>
                <a:lnTo>
                  <a:pt x="2162501" y="1698279"/>
                </a:lnTo>
                <a:lnTo>
                  <a:pt x="2183771" y="1657046"/>
                </a:lnTo>
                <a:lnTo>
                  <a:pt x="2203269" y="1615162"/>
                </a:lnTo>
                <a:lnTo>
                  <a:pt x="2220995" y="1572686"/>
                </a:lnTo>
                <a:lnTo>
                  <a:pt x="2236947" y="1529673"/>
                </a:lnTo>
                <a:lnTo>
                  <a:pt x="2251128" y="1486181"/>
                </a:lnTo>
                <a:lnTo>
                  <a:pt x="2263535" y="1442264"/>
                </a:lnTo>
                <a:lnTo>
                  <a:pt x="2274171" y="1397981"/>
                </a:lnTo>
                <a:lnTo>
                  <a:pt x="2283033" y="1353387"/>
                </a:lnTo>
                <a:lnTo>
                  <a:pt x="2290123" y="1308539"/>
                </a:lnTo>
                <a:lnTo>
                  <a:pt x="2295441" y="1263493"/>
                </a:lnTo>
                <a:lnTo>
                  <a:pt x="2298986" y="1218306"/>
                </a:lnTo>
                <a:lnTo>
                  <a:pt x="2300759" y="1173034"/>
                </a:lnTo>
                <a:lnTo>
                  <a:pt x="2300759" y="1127734"/>
                </a:lnTo>
                <a:lnTo>
                  <a:pt x="2298986" y="1082463"/>
                </a:lnTo>
                <a:lnTo>
                  <a:pt x="2295441" y="1037276"/>
                </a:lnTo>
                <a:lnTo>
                  <a:pt x="2290123" y="992230"/>
                </a:lnTo>
                <a:lnTo>
                  <a:pt x="2283033" y="947382"/>
                </a:lnTo>
                <a:lnTo>
                  <a:pt x="2274171" y="902788"/>
                </a:lnTo>
                <a:lnTo>
                  <a:pt x="2263535" y="858504"/>
                </a:lnTo>
                <a:lnTo>
                  <a:pt x="2251128" y="814588"/>
                </a:lnTo>
                <a:lnTo>
                  <a:pt x="2236947" y="771095"/>
                </a:lnTo>
                <a:lnTo>
                  <a:pt x="2220995" y="728082"/>
                </a:lnTo>
                <a:lnTo>
                  <a:pt x="2203269" y="685606"/>
                </a:lnTo>
                <a:lnTo>
                  <a:pt x="2183771" y="643723"/>
                </a:lnTo>
                <a:lnTo>
                  <a:pt x="2162501" y="602489"/>
                </a:lnTo>
                <a:lnTo>
                  <a:pt x="2139458" y="561961"/>
                </a:lnTo>
                <a:lnTo>
                  <a:pt x="2114643" y="522196"/>
                </a:lnTo>
                <a:lnTo>
                  <a:pt x="2088055" y="483249"/>
                </a:lnTo>
                <a:lnTo>
                  <a:pt x="2059694" y="445178"/>
                </a:lnTo>
                <a:lnTo>
                  <a:pt x="2029561" y="408038"/>
                </a:lnTo>
                <a:lnTo>
                  <a:pt x="1997655" y="371887"/>
                </a:lnTo>
                <a:lnTo>
                  <a:pt x="1963977" y="336781"/>
                </a:lnTo>
                <a:lnTo>
                  <a:pt x="1928872" y="303103"/>
                </a:lnTo>
                <a:lnTo>
                  <a:pt x="1892721" y="271197"/>
                </a:lnTo>
                <a:lnTo>
                  <a:pt x="1855582" y="241064"/>
                </a:lnTo>
                <a:lnTo>
                  <a:pt x="1817512" y="212703"/>
                </a:lnTo>
                <a:lnTo>
                  <a:pt x="1778565" y="186115"/>
                </a:lnTo>
                <a:lnTo>
                  <a:pt x="1738800" y="161300"/>
                </a:lnTo>
                <a:lnTo>
                  <a:pt x="1698273" y="138257"/>
                </a:lnTo>
                <a:lnTo>
                  <a:pt x="1657039" y="116987"/>
                </a:lnTo>
                <a:lnTo>
                  <a:pt x="1615156" y="97489"/>
                </a:lnTo>
                <a:lnTo>
                  <a:pt x="1572680" y="79763"/>
                </a:lnTo>
                <a:lnTo>
                  <a:pt x="1529668" y="63811"/>
                </a:lnTo>
                <a:lnTo>
                  <a:pt x="1486175" y="49630"/>
                </a:lnTo>
                <a:lnTo>
                  <a:pt x="1442259" y="37223"/>
                </a:lnTo>
                <a:lnTo>
                  <a:pt x="1397976" y="26587"/>
                </a:lnTo>
                <a:lnTo>
                  <a:pt x="1353382" y="17725"/>
                </a:lnTo>
                <a:lnTo>
                  <a:pt x="1308533" y="10635"/>
                </a:lnTo>
                <a:lnTo>
                  <a:pt x="1263488" y="5317"/>
                </a:lnTo>
                <a:lnTo>
                  <a:pt x="1218301" y="1772"/>
                </a:lnTo>
                <a:lnTo>
                  <a:pt x="1173029" y="0"/>
                </a:lnTo>
                <a:close/>
              </a:path>
            </a:pathLst>
          </a:custGeom>
          <a:solidFill>
            <a:srgbClr val="CBECF9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9" name="object 5"/>
          <p:cNvSpPr/>
          <p:nvPr/>
        </p:nvSpPr>
        <p:spPr>
          <a:xfrm>
            <a:off x="5574024" y="1660701"/>
            <a:ext cx="1046679" cy="941892"/>
          </a:xfrm>
          <a:custGeom>
            <a:avLst/>
            <a:gdLst/>
            <a:ahLst/>
            <a:cxnLst/>
            <a:rect l="l" t="t" r="r" b="b"/>
            <a:pathLst>
              <a:path w="2301240" h="2301240">
                <a:moveTo>
                  <a:pt x="1173028" y="0"/>
                </a:moveTo>
                <a:lnTo>
                  <a:pt x="1127728" y="0"/>
                </a:lnTo>
                <a:lnTo>
                  <a:pt x="1082456" y="1772"/>
                </a:lnTo>
                <a:lnTo>
                  <a:pt x="1037270" y="5317"/>
                </a:lnTo>
                <a:lnTo>
                  <a:pt x="992224" y="10635"/>
                </a:lnTo>
                <a:lnTo>
                  <a:pt x="947376" y="17725"/>
                </a:lnTo>
                <a:lnTo>
                  <a:pt x="902782" y="26587"/>
                </a:lnTo>
                <a:lnTo>
                  <a:pt x="858499" y="37223"/>
                </a:lnTo>
                <a:lnTo>
                  <a:pt x="814583" y="49630"/>
                </a:lnTo>
                <a:lnTo>
                  <a:pt x="771090" y="63811"/>
                </a:lnTo>
                <a:lnTo>
                  <a:pt x="728078" y="79763"/>
                </a:lnTo>
                <a:lnTo>
                  <a:pt x="685602" y="97489"/>
                </a:lnTo>
                <a:lnTo>
                  <a:pt x="643719" y="116987"/>
                </a:lnTo>
                <a:lnTo>
                  <a:pt x="602485" y="138257"/>
                </a:lnTo>
                <a:lnTo>
                  <a:pt x="561958" y="161300"/>
                </a:lnTo>
                <a:lnTo>
                  <a:pt x="522193" y="186115"/>
                </a:lnTo>
                <a:lnTo>
                  <a:pt x="483246" y="212703"/>
                </a:lnTo>
                <a:lnTo>
                  <a:pt x="445176" y="241064"/>
                </a:lnTo>
                <a:lnTo>
                  <a:pt x="408037" y="271197"/>
                </a:lnTo>
                <a:lnTo>
                  <a:pt x="371886" y="303103"/>
                </a:lnTo>
                <a:lnTo>
                  <a:pt x="336781" y="336781"/>
                </a:lnTo>
                <a:lnTo>
                  <a:pt x="303103" y="371886"/>
                </a:lnTo>
                <a:lnTo>
                  <a:pt x="271197" y="408037"/>
                </a:lnTo>
                <a:lnTo>
                  <a:pt x="241064" y="445176"/>
                </a:lnTo>
                <a:lnTo>
                  <a:pt x="212703" y="483246"/>
                </a:lnTo>
                <a:lnTo>
                  <a:pt x="186115" y="522193"/>
                </a:lnTo>
                <a:lnTo>
                  <a:pt x="161300" y="561958"/>
                </a:lnTo>
                <a:lnTo>
                  <a:pt x="138257" y="602485"/>
                </a:lnTo>
                <a:lnTo>
                  <a:pt x="116987" y="643719"/>
                </a:lnTo>
                <a:lnTo>
                  <a:pt x="97489" y="685602"/>
                </a:lnTo>
                <a:lnTo>
                  <a:pt x="79763" y="728078"/>
                </a:lnTo>
                <a:lnTo>
                  <a:pt x="63811" y="771090"/>
                </a:lnTo>
                <a:lnTo>
                  <a:pt x="49630" y="814583"/>
                </a:lnTo>
                <a:lnTo>
                  <a:pt x="37223" y="858499"/>
                </a:lnTo>
                <a:lnTo>
                  <a:pt x="26587" y="902783"/>
                </a:lnTo>
                <a:lnTo>
                  <a:pt x="17725" y="947377"/>
                </a:lnTo>
                <a:lnTo>
                  <a:pt x="10635" y="992225"/>
                </a:lnTo>
                <a:lnTo>
                  <a:pt x="5317" y="1037270"/>
                </a:lnTo>
                <a:lnTo>
                  <a:pt x="1772" y="1082457"/>
                </a:lnTo>
                <a:lnTo>
                  <a:pt x="0" y="1127729"/>
                </a:lnTo>
                <a:lnTo>
                  <a:pt x="0" y="1173029"/>
                </a:lnTo>
                <a:lnTo>
                  <a:pt x="1772" y="1218301"/>
                </a:lnTo>
                <a:lnTo>
                  <a:pt x="5317" y="1263488"/>
                </a:lnTo>
                <a:lnTo>
                  <a:pt x="10635" y="1308533"/>
                </a:lnTo>
                <a:lnTo>
                  <a:pt x="17725" y="1353382"/>
                </a:lnTo>
                <a:lnTo>
                  <a:pt x="26587" y="1397976"/>
                </a:lnTo>
                <a:lnTo>
                  <a:pt x="37223" y="1442259"/>
                </a:lnTo>
                <a:lnTo>
                  <a:pt x="49630" y="1486175"/>
                </a:lnTo>
                <a:lnTo>
                  <a:pt x="63811" y="1529668"/>
                </a:lnTo>
                <a:lnTo>
                  <a:pt x="79763" y="1572680"/>
                </a:lnTo>
                <a:lnTo>
                  <a:pt x="97489" y="1615156"/>
                </a:lnTo>
                <a:lnTo>
                  <a:pt x="116987" y="1657039"/>
                </a:lnTo>
                <a:lnTo>
                  <a:pt x="138257" y="1698273"/>
                </a:lnTo>
                <a:lnTo>
                  <a:pt x="161300" y="1738800"/>
                </a:lnTo>
                <a:lnTo>
                  <a:pt x="186115" y="1778565"/>
                </a:lnTo>
                <a:lnTo>
                  <a:pt x="212703" y="1817512"/>
                </a:lnTo>
                <a:lnTo>
                  <a:pt x="241064" y="1855582"/>
                </a:lnTo>
                <a:lnTo>
                  <a:pt x="271197" y="1892721"/>
                </a:lnTo>
                <a:lnTo>
                  <a:pt x="303103" y="1928872"/>
                </a:lnTo>
                <a:lnTo>
                  <a:pt x="336781" y="1963977"/>
                </a:lnTo>
                <a:lnTo>
                  <a:pt x="371886" y="1997656"/>
                </a:lnTo>
                <a:lnTo>
                  <a:pt x="408037" y="2029563"/>
                </a:lnTo>
                <a:lnTo>
                  <a:pt x="445176" y="2059696"/>
                </a:lnTo>
                <a:lnTo>
                  <a:pt x="483246" y="2088057"/>
                </a:lnTo>
                <a:lnTo>
                  <a:pt x="522193" y="2114646"/>
                </a:lnTo>
                <a:lnTo>
                  <a:pt x="561958" y="2139462"/>
                </a:lnTo>
                <a:lnTo>
                  <a:pt x="602485" y="2162506"/>
                </a:lnTo>
                <a:lnTo>
                  <a:pt x="643719" y="2183776"/>
                </a:lnTo>
                <a:lnTo>
                  <a:pt x="685602" y="2203275"/>
                </a:lnTo>
                <a:lnTo>
                  <a:pt x="728078" y="2221001"/>
                </a:lnTo>
                <a:lnTo>
                  <a:pt x="771090" y="2236954"/>
                </a:lnTo>
                <a:lnTo>
                  <a:pt x="814583" y="2251134"/>
                </a:lnTo>
                <a:lnTo>
                  <a:pt x="858499" y="2263542"/>
                </a:lnTo>
                <a:lnTo>
                  <a:pt x="902782" y="2274178"/>
                </a:lnTo>
                <a:lnTo>
                  <a:pt x="947376" y="2283041"/>
                </a:lnTo>
                <a:lnTo>
                  <a:pt x="992224" y="2290131"/>
                </a:lnTo>
                <a:lnTo>
                  <a:pt x="1037270" y="2295449"/>
                </a:lnTo>
                <a:lnTo>
                  <a:pt x="1082456" y="2298994"/>
                </a:lnTo>
                <a:lnTo>
                  <a:pt x="1127728" y="2300766"/>
                </a:lnTo>
                <a:lnTo>
                  <a:pt x="1173028" y="2300766"/>
                </a:lnTo>
                <a:lnTo>
                  <a:pt x="1218299" y="2298994"/>
                </a:lnTo>
                <a:lnTo>
                  <a:pt x="1263486" y="2295449"/>
                </a:lnTo>
                <a:lnTo>
                  <a:pt x="1308531" y="2290131"/>
                </a:lnTo>
                <a:lnTo>
                  <a:pt x="1353379" y="2283041"/>
                </a:lnTo>
                <a:lnTo>
                  <a:pt x="1397973" y="2274178"/>
                </a:lnTo>
                <a:lnTo>
                  <a:pt x="1442256" y="2263542"/>
                </a:lnTo>
                <a:lnTo>
                  <a:pt x="1486172" y="2251134"/>
                </a:lnTo>
                <a:lnTo>
                  <a:pt x="1529664" y="2236954"/>
                </a:lnTo>
                <a:lnTo>
                  <a:pt x="1572676" y="2221001"/>
                </a:lnTo>
                <a:lnTo>
                  <a:pt x="1615152" y="2203275"/>
                </a:lnTo>
                <a:lnTo>
                  <a:pt x="1657034" y="2183776"/>
                </a:lnTo>
                <a:lnTo>
                  <a:pt x="1698267" y="2162506"/>
                </a:lnTo>
                <a:lnTo>
                  <a:pt x="1738794" y="2139462"/>
                </a:lnTo>
                <a:lnTo>
                  <a:pt x="1778558" y="2114646"/>
                </a:lnTo>
                <a:lnTo>
                  <a:pt x="1817504" y="2088057"/>
                </a:lnTo>
                <a:lnTo>
                  <a:pt x="1855574" y="2059696"/>
                </a:lnTo>
                <a:lnTo>
                  <a:pt x="1892712" y="2029563"/>
                </a:lnTo>
                <a:lnTo>
                  <a:pt x="1928862" y="1997656"/>
                </a:lnTo>
                <a:lnTo>
                  <a:pt x="1963967" y="1963977"/>
                </a:lnTo>
                <a:lnTo>
                  <a:pt x="1997643" y="1928872"/>
                </a:lnTo>
                <a:lnTo>
                  <a:pt x="2029546" y="1892721"/>
                </a:lnTo>
                <a:lnTo>
                  <a:pt x="2059677" y="1855582"/>
                </a:lnTo>
                <a:lnTo>
                  <a:pt x="2088035" y="1817512"/>
                </a:lnTo>
                <a:lnTo>
                  <a:pt x="2114622" y="1778565"/>
                </a:lnTo>
                <a:lnTo>
                  <a:pt x="2139435" y="1738800"/>
                </a:lnTo>
                <a:lnTo>
                  <a:pt x="2162477" y="1698273"/>
                </a:lnTo>
                <a:lnTo>
                  <a:pt x="2183746" y="1657039"/>
                </a:lnTo>
                <a:lnTo>
                  <a:pt x="2203242" y="1615156"/>
                </a:lnTo>
                <a:lnTo>
                  <a:pt x="2220966" y="1572680"/>
                </a:lnTo>
                <a:lnTo>
                  <a:pt x="2236918" y="1529668"/>
                </a:lnTo>
                <a:lnTo>
                  <a:pt x="2251097" y="1486175"/>
                </a:lnTo>
                <a:lnTo>
                  <a:pt x="2263504" y="1442259"/>
                </a:lnTo>
                <a:lnTo>
                  <a:pt x="2274138" y="1397976"/>
                </a:lnTo>
                <a:lnTo>
                  <a:pt x="2283000" y="1353382"/>
                </a:lnTo>
                <a:lnTo>
                  <a:pt x="2290090" y="1308533"/>
                </a:lnTo>
                <a:lnTo>
                  <a:pt x="2295407" y="1263488"/>
                </a:lnTo>
                <a:lnTo>
                  <a:pt x="2298952" y="1218301"/>
                </a:lnTo>
                <a:lnTo>
                  <a:pt x="2300725" y="1173029"/>
                </a:lnTo>
                <a:lnTo>
                  <a:pt x="2300725" y="1127729"/>
                </a:lnTo>
                <a:lnTo>
                  <a:pt x="2298952" y="1082457"/>
                </a:lnTo>
                <a:lnTo>
                  <a:pt x="2295407" y="1037270"/>
                </a:lnTo>
                <a:lnTo>
                  <a:pt x="2290090" y="992225"/>
                </a:lnTo>
                <a:lnTo>
                  <a:pt x="2283000" y="947377"/>
                </a:lnTo>
                <a:lnTo>
                  <a:pt x="2274138" y="902783"/>
                </a:lnTo>
                <a:lnTo>
                  <a:pt x="2263504" y="858499"/>
                </a:lnTo>
                <a:lnTo>
                  <a:pt x="2251097" y="814583"/>
                </a:lnTo>
                <a:lnTo>
                  <a:pt x="2236918" y="771090"/>
                </a:lnTo>
                <a:lnTo>
                  <a:pt x="2220966" y="728078"/>
                </a:lnTo>
                <a:lnTo>
                  <a:pt x="2203242" y="685602"/>
                </a:lnTo>
                <a:lnTo>
                  <a:pt x="2183746" y="643719"/>
                </a:lnTo>
                <a:lnTo>
                  <a:pt x="2162477" y="602485"/>
                </a:lnTo>
                <a:lnTo>
                  <a:pt x="2139435" y="561958"/>
                </a:lnTo>
                <a:lnTo>
                  <a:pt x="2114622" y="522193"/>
                </a:lnTo>
                <a:lnTo>
                  <a:pt x="2088035" y="483246"/>
                </a:lnTo>
                <a:lnTo>
                  <a:pt x="2059677" y="445176"/>
                </a:lnTo>
                <a:lnTo>
                  <a:pt x="2029546" y="408037"/>
                </a:lnTo>
                <a:lnTo>
                  <a:pt x="1997643" y="371886"/>
                </a:lnTo>
                <a:lnTo>
                  <a:pt x="1963967" y="336781"/>
                </a:lnTo>
                <a:lnTo>
                  <a:pt x="1928862" y="303103"/>
                </a:lnTo>
                <a:lnTo>
                  <a:pt x="1892712" y="271197"/>
                </a:lnTo>
                <a:lnTo>
                  <a:pt x="1855574" y="241064"/>
                </a:lnTo>
                <a:lnTo>
                  <a:pt x="1817504" y="212703"/>
                </a:lnTo>
                <a:lnTo>
                  <a:pt x="1778558" y="186115"/>
                </a:lnTo>
                <a:lnTo>
                  <a:pt x="1738794" y="161300"/>
                </a:lnTo>
                <a:lnTo>
                  <a:pt x="1698267" y="138257"/>
                </a:lnTo>
                <a:lnTo>
                  <a:pt x="1657034" y="116987"/>
                </a:lnTo>
                <a:lnTo>
                  <a:pt x="1615152" y="97489"/>
                </a:lnTo>
                <a:lnTo>
                  <a:pt x="1572676" y="79763"/>
                </a:lnTo>
                <a:lnTo>
                  <a:pt x="1529664" y="63811"/>
                </a:lnTo>
                <a:lnTo>
                  <a:pt x="1486172" y="49630"/>
                </a:lnTo>
                <a:lnTo>
                  <a:pt x="1442256" y="37223"/>
                </a:lnTo>
                <a:lnTo>
                  <a:pt x="1397973" y="26587"/>
                </a:lnTo>
                <a:lnTo>
                  <a:pt x="1353379" y="17725"/>
                </a:lnTo>
                <a:lnTo>
                  <a:pt x="1308531" y="10635"/>
                </a:lnTo>
                <a:lnTo>
                  <a:pt x="1263486" y="5317"/>
                </a:lnTo>
                <a:lnTo>
                  <a:pt x="1218299" y="1772"/>
                </a:lnTo>
                <a:lnTo>
                  <a:pt x="1173028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2414828" y="2795277"/>
            <a:ext cx="888117" cy="720627"/>
          </a:xfrm>
          <a:prstGeom prst="rect">
            <a:avLst/>
          </a:prstGeom>
        </p:spPr>
        <p:txBody>
          <a:bodyPr vert="horz" wrap="square" lIns="0" tIns="4998" rIns="0" bIns="0" rtlCol="0">
            <a:spAutoFit/>
          </a:bodyPr>
          <a:lstStyle/>
          <a:p>
            <a:pPr algn="ctr">
              <a:spcBef>
                <a:spcPts val="39"/>
              </a:spcBef>
            </a:pPr>
            <a:r>
              <a:rPr sz="1700" spc="-4" dirty="0">
                <a:solidFill>
                  <a:srgbClr val="D9D9D9"/>
                </a:solidFill>
                <a:latin typeface="Droid Sans Fallback"/>
                <a:cs typeface="Droid Sans Fallback"/>
              </a:rPr>
              <a:t>第</a:t>
            </a:r>
            <a:r>
              <a:rPr sz="1700" b="1" spc="-2" dirty="0">
                <a:solidFill>
                  <a:srgbClr val="D9D9D9"/>
                </a:solidFill>
                <a:latin typeface="Arial"/>
                <a:cs typeface="Arial"/>
              </a:rPr>
              <a:t>1</a:t>
            </a:r>
            <a:r>
              <a:rPr sz="1700" spc="-4" dirty="0">
                <a:solidFill>
                  <a:srgbClr val="D9D9D9"/>
                </a:solidFill>
                <a:latin typeface="Droid Sans Fallback"/>
                <a:cs typeface="Droid Sans Fallback"/>
              </a:rPr>
              <a:t>步</a:t>
            </a:r>
            <a:endParaRPr sz="1700" dirty="0">
              <a:latin typeface="Droid Sans Fallback"/>
              <a:cs typeface="Droid Sans Fallback"/>
            </a:endParaRPr>
          </a:p>
          <a:p>
            <a:pPr algn="ctr">
              <a:spcBef>
                <a:spcPts val="1504"/>
              </a:spcBef>
            </a:pPr>
            <a:r>
              <a:rPr lang="zh-CN" altLang="en-US" sz="1700" spc="-4" dirty="0">
                <a:solidFill>
                  <a:srgbClr val="D9D9D9"/>
                </a:solidFill>
                <a:latin typeface="Droid Sans Fallback"/>
                <a:ea typeface="微软雅黑" panose="020B0503020204020204" pitchFamily="34" charset="-122"/>
                <a:cs typeface="Droid Sans Fallback"/>
              </a:rPr>
              <a:t>安装</a:t>
            </a:r>
            <a:r>
              <a:rPr lang="zh-CN" altLang="en-US" sz="1700" spc="-4" dirty="0">
                <a:solidFill>
                  <a:srgbClr val="D9D9D9"/>
                </a:solidFill>
                <a:latin typeface="Droid Sans Fallback"/>
                <a:cs typeface="Droid Sans Fallback"/>
              </a:rPr>
              <a:t>配置</a:t>
            </a:r>
            <a:endParaRPr sz="1700" dirty="0">
              <a:latin typeface="Droid Sans Fallback"/>
              <a:cs typeface="Droid Sans Fallback"/>
            </a:endParaRPr>
          </a:p>
        </p:txBody>
      </p:sp>
      <p:sp>
        <p:nvSpPr>
          <p:cNvPr id="31" name="object 9"/>
          <p:cNvSpPr txBox="1">
            <a:spLocks/>
          </p:cNvSpPr>
          <p:nvPr/>
        </p:nvSpPr>
        <p:spPr>
          <a:xfrm>
            <a:off x="2719628" y="1839418"/>
            <a:ext cx="276688" cy="559325"/>
          </a:xfrm>
          <a:prstGeom prst="rect">
            <a:avLst/>
          </a:prstGeom>
        </p:spPr>
        <p:txBody>
          <a:bodyPr vert="horz" wrap="square" lIns="0" tIns="5276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554">
              <a:spcBef>
                <a:spcPts val="42"/>
              </a:spcBef>
            </a:pPr>
            <a:r>
              <a:rPr lang="en-US" altLang="zh-CN" sz="3600" spc="-2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zh-CN" altLang="en-US" sz="3600">
              <a:latin typeface="Arial"/>
              <a:cs typeface="Arial"/>
            </a:endParaRPr>
          </a:p>
        </p:txBody>
      </p:sp>
      <p:sp>
        <p:nvSpPr>
          <p:cNvPr id="32" name="object 10"/>
          <p:cNvSpPr txBox="1"/>
          <p:nvPr/>
        </p:nvSpPr>
        <p:spPr>
          <a:xfrm>
            <a:off x="4338878" y="1856707"/>
            <a:ext cx="276688" cy="559325"/>
          </a:xfrm>
          <a:prstGeom prst="rect">
            <a:avLst/>
          </a:prstGeom>
        </p:spPr>
        <p:txBody>
          <a:bodyPr vert="horz" wrap="square" lIns="0" tIns="5276" rIns="0" bIns="0" rtlCol="0">
            <a:spAutoFit/>
          </a:bodyPr>
          <a:lstStyle/>
          <a:p>
            <a:pPr marL="5554">
              <a:spcBef>
                <a:spcPts val="42"/>
              </a:spcBef>
            </a:pPr>
            <a:r>
              <a:rPr sz="3600" b="1" spc="-2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33" name="object 11"/>
          <p:cNvSpPr txBox="1"/>
          <p:nvPr/>
        </p:nvSpPr>
        <p:spPr>
          <a:xfrm>
            <a:off x="5958128" y="1856707"/>
            <a:ext cx="276688" cy="559325"/>
          </a:xfrm>
          <a:prstGeom prst="rect">
            <a:avLst/>
          </a:prstGeom>
        </p:spPr>
        <p:txBody>
          <a:bodyPr vert="horz" wrap="square" lIns="0" tIns="5276" rIns="0" bIns="0" rtlCol="0">
            <a:spAutoFit/>
          </a:bodyPr>
          <a:lstStyle/>
          <a:p>
            <a:pPr marL="5554">
              <a:spcBef>
                <a:spcPts val="42"/>
              </a:spcBef>
            </a:pPr>
            <a:r>
              <a:rPr sz="3600" b="1" spc="-2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4" name="object 14"/>
          <p:cNvSpPr txBox="1"/>
          <p:nvPr/>
        </p:nvSpPr>
        <p:spPr>
          <a:xfrm>
            <a:off x="3815003" y="2795277"/>
            <a:ext cx="1326255" cy="720627"/>
          </a:xfrm>
          <a:prstGeom prst="rect">
            <a:avLst/>
          </a:prstGeom>
        </p:spPr>
        <p:txBody>
          <a:bodyPr vert="horz" wrap="square" lIns="0" tIns="4998" rIns="0" bIns="0" rtlCol="0">
            <a:spAutoFit/>
          </a:bodyPr>
          <a:lstStyle/>
          <a:p>
            <a:pPr algn="ctr">
              <a:spcBef>
                <a:spcPts val="39"/>
              </a:spcBef>
            </a:pPr>
            <a:r>
              <a:rPr sz="1700" spc="-4" dirty="0">
                <a:solidFill>
                  <a:srgbClr val="D9D9D9"/>
                </a:solidFill>
                <a:latin typeface="Droid Sans Fallback"/>
                <a:cs typeface="Droid Sans Fallback"/>
              </a:rPr>
              <a:t>第</a:t>
            </a:r>
            <a:r>
              <a:rPr sz="1700" b="1" spc="-2" dirty="0">
                <a:solidFill>
                  <a:srgbClr val="D9D9D9"/>
                </a:solidFill>
                <a:latin typeface="Arial"/>
                <a:cs typeface="Arial"/>
              </a:rPr>
              <a:t>2</a:t>
            </a:r>
            <a:r>
              <a:rPr sz="1700" spc="-4" dirty="0">
                <a:solidFill>
                  <a:srgbClr val="D9D9D9"/>
                </a:solidFill>
                <a:latin typeface="Droid Sans Fallback"/>
                <a:cs typeface="Droid Sans Fallback"/>
              </a:rPr>
              <a:t>步</a:t>
            </a:r>
            <a:endParaRPr sz="1700" dirty="0">
              <a:latin typeface="Droid Sans Fallback"/>
              <a:cs typeface="Droid Sans Fallback"/>
            </a:endParaRPr>
          </a:p>
          <a:p>
            <a:pPr algn="ctr">
              <a:spcBef>
                <a:spcPts val="1504"/>
              </a:spcBef>
            </a:pPr>
            <a:r>
              <a:rPr lang="zh-CN" altLang="en-US" sz="1700" spc="-241" dirty="0">
                <a:solidFill>
                  <a:srgbClr val="D9D9D9"/>
                </a:solidFill>
                <a:latin typeface="Droid Sans Fallback"/>
                <a:ea typeface="微软雅黑" panose="020B0503020204020204" pitchFamily="34" charset="-122"/>
                <a:cs typeface="Droid Sans Fallback"/>
              </a:rPr>
              <a:t>信息同步</a:t>
            </a:r>
            <a:endParaRPr sz="1700" dirty="0">
              <a:latin typeface="Droid Sans Fallback"/>
              <a:cs typeface="Droid Sans Fallback"/>
            </a:endParaRPr>
          </a:p>
        </p:txBody>
      </p:sp>
      <p:sp>
        <p:nvSpPr>
          <p:cNvPr id="35" name="object 15"/>
          <p:cNvSpPr txBox="1"/>
          <p:nvPr/>
        </p:nvSpPr>
        <p:spPr>
          <a:xfrm>
            <a:off x="5434253" y="2795277"/>
            <a:ext cx="1326255" cy="720627"/>
          </a:xfrm>
          <a:prstGeom prst="rect">
            <a:avLst/>
          </a:prstGeom>
        </p:spPr>
        <p:txBody>
          <a:bodyPr vert="horz" wrap="square" lIns="0" tIns="4998" rIns="0" bIns="0" rtlCol="0">
            <a:spAutoFit/>
          </a:bodyPr>
          <a:lstStyle/>
          <a:p>
            <a:pPr algn="ctr">
              <a:spcBef>
                <a:spcPts val="39"/>
              </a:spcBef>
            </a:pPr>
            <a:r>
              <a:rPr sz="1700" spc="-4" dirty="0">
                <a:solidFill>
                  <a:schemeClr val="accent1"/>
                </a:solidFill>
                <a:latin typeface="Droid Sans Fallback"/>
                <a:cs typeface="Droid Sans Fallback"/>
              </a:rPr>
              <a:t>第</a:t>
            </a:r>
            <a:r>
              <a:rPr sz="1700" b="1" spc="-2" dirty="0">
                <a:solidFill>
                  <a:schemeClr val="accent1"/>
                </a:solidFill>
                <a:latin typeface="Arial"/>
                <a:cs typeface="Arial"/>
              </a:rPr>
              <a:t>3</a:t>
            </a:r>
            <a:r>
              <a:rPr sz="1700" spc="-4" dirty="0">
                <a:solidFill>
                  <a:schemeClr val="accent1"/>
                </a:solidFill>
                <a:latin typeface="Droid Sans Fallback"/>
                <a:cs typeface="Droid Sans Fallback"/>
              </a:rPr>
              <a:t>步</a:t>
            </a:r>
            <a:endParaRPr sz="1700" dirty="0">
              <a:solidFill>
                <a:schemeClr val="accent1"/>
              </a:solidFill>
              <a:latin typeface="Droid Sans Fallback"/>
              <a:cs typeface="Droid Sans Fallback"/>
            </a:endParaRPr>
          </a:p>
          <a:p>
            <a:pPr algn="ctr">
              <a:spcBef>
                <a:spcPts val="1504"/>
              </a:spcBef>
            </a:pPr>
            <a:r>
              <a:rPr lang="zh-CN" altLang="en-US" sz="1700" spc="-241" dirty="0">
                <a:solidFill>
                  <a:schemeClr val="accent1"/>
                </a:solidFill>
                <a:latin typeface="Droid Sans Fallback"/>
                <a:ea typeface="微软雅黑" panose="020B0503020204020204" pitchFamily="34" charset="-122"/>
                <a:cs typeface="Droid Sans Fallback"/>
              </a:rPr>
              <a:t>发票处理</a:t>
            </a:r>
            <a:endParaRPr sz="1700" dirty="0">
              <a:solidFill>
                <a:schemeClr val="accent1"/>
              </a:solidFill>
              <a:latin typeface="Droid Sans Fallback"/>
              <a:cs typeface="Droid Sans Fallback"/>
            </a:endParaRPr>
          </a:p>
        </p:txBody>
      </p:sp>
    </p:spTree>
    <p:extLst>
      <p:ext uri="{BB962C8B-B14F-4D97-AF65-F5344CB8AC3E}">
        <p14:creationId xmlns:p14="http://schemas.microsoft.com/office/powerpoint/2010/main" val="17621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24" y="0"/>
            <a:ext cx="9134475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3351"/>
            <a:ext cx="74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对接版本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31980" y="904158"/>
            <a:ext cx="2711968" cy="4029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管家婆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辉煌全系列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12.0 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及以上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管家婆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分销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V3/A8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9.72 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以上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管家婆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分销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S3/S1  1.2 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以上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管家婆</a:t>
            </a: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分销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V1 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1.1 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及以上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管家婆财贸全系列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16.5 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及以上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管家婆工贸全系列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16.5 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及以上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管家婆千方器械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8.23 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及以上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</a:p>
          <a:p>
            <a:pPr>
              <a:lnSpc>
                <a:spcPct val="150000"/>
              </a:lnSpc>
            </a:pP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管家婆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千方医药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8.23 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及以上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管家婆汽配全系列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4.1         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管家婆服装普及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服装版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5.8 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及以上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管家婆服装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系列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8.8 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及以上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管家婆服装</a:t>
            </a:r>
            <a:r>
              <a:rPr lang="en-US" altLang="zh-CN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.net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9.8 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及以上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管家婆母婴用品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2.6 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及以上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62492" y="2637462"/>
            <a:ext cx="3096344" cy="2012821"/>
            <a:chOff x="6516216" y="1763723"/>
            <a:chExt cx="2938499" cy="256508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670" y="2927902"/>
              <a:ext cx="1097767" cy="1400906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6516216" y="1763723"/>
              <a:ext cx="2938499" cy="2565085"/>
              <a:chOff x="3757056" y="915566"/>
              <a:chExt cx="4594683" cy="3422023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7056" y="915566"/>
                <a:ext cx="3666248" cy="2441412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6110" y="1315354"/>
                <a:ext cx="3069861" cy="2249153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4288" y="2176770"/>
                <a:ext cx="3217451" cy="2160819"/>
              </a:xfrm>
              <a:prstGeom prst="rect">
                <a:avLst/>
              </a:prstGeom>
            </p:spPr>
          </p:pic>
        </p:grpSp>
      </p:grpSp>
      <p:sp>
        <p:nvSpPr>
          <p:cNvPr id="13" name="矩形 12"/>
          <p:cNvSpPr/>
          <p:nvPr/>
        </p:nvSpPr>
        <p:spPr>
          <a:xfrm>
            <a:off x="3143948" y="819150"/>
            <a:ext cx="2865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友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T+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专业版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12.1-12.3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用友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T+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标准版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12.1-12.3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用友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T+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普及版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12.1-12.3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速达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V30+.net_XP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商业版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8.92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速达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3000-PRO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商业版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8.91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速达天耀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S3+.Cloud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商业版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8.93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捷软 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系列 </a:t>
            </a: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8.4</a:t>
            </a:r>
          </a:p>
        </p:txBody>
      </p:sp>
    </p:spTree>
    <p:extLst>
      <p:ext uri="{BB962C8B-B14F-4D97-AF65-F5344CB8AC3E}">
        <p14:creationId xmlns:p14="http://schemas.microsoft.com/office/powerpoint/2010/main" val="27235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524" y="0"/>
            <a:ext cx="9134475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33351"/>
            <a:ext cx="7426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开票通联系方式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" y="3514425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网址：</a:t>
            </a:r>
            <a:r>
              <a:rPr lang="en-US" altLang="zh-CN" dirty="0" smtClean="0">
                <a:hlinkClick r:id="rId2"/>
              </a:rPr>
              <a:t>www.kptrj.com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产品服务：</a:t>
            </a:r>
            <a:r>
              <a:rPr lang="en-US" altLang="zh-CN" dirty="0" smtClean="0">
                <a:hlinkClick r:id="rId3"/>
              </a:rPr>
              <a:t>0571-89935434</a:t>
            </a:r>
            <a:r>
              <a:rPr lang="zh-CN" altLang="en-US" dirty="0" smtClean="0"/>
              <a:t>，</a:t>
            </a:r>
            <a:r>
              <a:rPr lang="en-US" altLang="zh-CN" dirty="0" smtClean="0">
                <a:hlinkClick r:id="rId4"/>
              </a:rPr>
              <a:t>15314607316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033829"/>
            <a:ext cx="1961117" cy="196111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66800" y="2994946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/>
              <a:t>渠道服务微信群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1054802"/>
            <a:ext cx="1962000" cy="1962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13182" y="2994946"/>
            <a:ext cx="1163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/>
              <a:t>最终用户微信服务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29078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8718" y="1696819"/>
            <a:ext cx="5466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</a:t>
            </a:r>
            <a:r>
              <a:rPr lang="en-US" altLang="zh-CN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·</a:t>
            </a: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企业发票管理利器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0922" y="424815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ea"/>
              </a:rPr>
              <a:t>让企业开票更轻松！</a:t>
            </a:r>
            <a:endParaRPr lang="en-US" altLang="zh-CN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6338" y="3257550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1"/>
                </a:solidFill>
                <a:latin typeface="+mn-ea"/>
              </a:rPr>
              <a:t>谢谢欣赏</a:t>
            </a:r>
            <a:endParaRPr lang="en-US" sz="3600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57138" y="4095750"/>
            <a:ext cx="5429725" cy="0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5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8721" y="1696819"/>
            <a:ext cx="5466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</a:t>
            </a:r>
            <a:r>
              <a:rPr lang="en-US" altLang="zh-CN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·</a:t>
            </a: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企业发票管理利器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1537" y="3146107"/>
            <a:ext cx="26665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chemeClr val="accent1"/>
                </a:solidFill>
                <a:latin typeface="+mn-ea"/>
              </a:rPr>
              <a:t>Step 1 </a:t>
            </a:r>
            <a:r>
              <a:rPr lang="zh-CN" altLang="en-US" sz="2600" b="1" dirty="0">
                <a:solidFill>
                  <a:schemeClr val="accent1"/>
                </a:solidFill>
                <a:latin typeface="+mn-ea"/>
              </a:rPr>
              <a:t>安装配置</a:t>
            </a:r>
            <a:endParaRPr lang="en-US" sz="2600" b="1" dirty="0">
              <a:solidFill>
                <a:schemeClr val="accent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76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91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安装环境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246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安装程序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账套配置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参数配置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3723" y="1332204"/>
            <a:ext cx="5028285" cy="1609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、安装在航天金税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百旺金赋开票系统的电脑上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、安装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.net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4.0</a:t>
            </a:r>
          </a:p>
          <a:p>
            <a:pPr algn="just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rgbClr val="FF6600"/>
                </a:solidFill>
                <a:latin typeface="+mn-ea"/>
              </a:rPr>
              <a:t>注意：注册绑定电脑，一台电脑一套开票通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182528" y="4781550"/>
            <a:ext cx="681847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AFE0AC9-6B6A-9926-38B7-48C2F6E780C0}"/>
              </a:ext>
            </a:extLst>
          </p:cNvPr>
          <p:cNvSpPr txBox="1"/>
          <p:nvPr/>
        </p:nvSpPr>
        <p:spPr>
          <a:xfrm>
            <a:off x="1133723" y="425833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.net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4.0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下载地址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hlinkClick r:id="rId2"/>
              </a:rPr>
              <a:t>http://kptrj.com/rjzx/132.htm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3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账套配置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参数配置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7235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安装环境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231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安装程序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09800" y="1357984"/>
            <a:ext cx="4522863" cy="3097018"/>
          </a:xfrm>
          <a:prstGeom prst="roundRect">
            <a:avLst>
              <a:gd name="adj" fmla="val 168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7755" y="1026001"/>
            <a:ext cx="1096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  <a:latin typeface="+mn-ea"/>
              </a:rPr>
              <a:t>新客户下载</a:t>
            </a:r>
            <a:endParaRPr lang="en-US" sz="1400" b="1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712239" y="3623384"/>
            <a:ext cx="3340601" cy="0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584005" y="3716028"/>
            <a:ext cx="3597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官网：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hlinkClick r:id="rId3"/>
              </a:rPr>
              <a:t>www.kptrj.com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下载中心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—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下载最新版本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下载网址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: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hlinkClick r:id="rId4"/>
              </a:rPr>
              <a:t>http://kptrj.com/</a:t>
            </a:r>
            <a:r>
              <a:rPr lang="en-US" altLang="zh-CN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hlinkClick r:id="rId4"/>
              </a:rPr>
              <a:t>rjzx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hlinkClick r:id="rId4"/>
              </a:rPr>
              <a:t>/132.htm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D008BBE-3A3E-9AEC-E8BD-2EDECAA3BA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52"/>
          <a:stretch/>
        </p:blipFill>
        <p:spPr>
          <a:xfrm>
            <a:off x="2475445" y="1485887"/>
            <a:ext cx="4028881" cy="1962308"/>
          </a:xfrm>
          <a:prstGeom prst="rect">
            <a:avLst/>
          </a:prstGeom>
        </p:spPr>
      </p:pic>
      <p:sp>
        <p:nvSpPr>
          <p:cNvPr id="2" name="TextBox 18">
            <a:extLst>
              <a:ext uri="{FF2B5EF4-FFF2-40B4-BE49-F238E27FC236}">
                <a16:creationId xmlns:a16="http://schemas.microsoft.com/office/drawing/2014/main" xmlns="" id="{09580AA5-4739-49D8-EA40-1BE7BCAD26D6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17735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1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账套配置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参数配置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7235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安装环境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2313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安装程序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3568" y="1428750"/>
            <a:ext cx="3528314" cy="2865609"/>
          </a:xfrm>
          <a:prstGeom prst="roundRect">
            <a:avLst>
              <a:gd name="adj" fmla="val 168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75951" y="1005916"/>
            <a:ext cx="139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  <a:latin typeface="+mn-ea"/>
              </a:rPr>
              <a:t>老客户更新</a:t>
            </a:r>
            <a:endParaRPr lang="en-US" sz="1400" b="1" dirty="0">
              <a:solidFill>
                <a:schemeClr val="accent1"/>
              </a:solidFill>
              <a:latin typeface="+mn-ea"/>
            </a:endParaRP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1375376" y="3736443"/>
            <a:ext cx="2473695" cy="1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257843" y="3776144"/>
            <a:ext cx="2806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开票通登录界面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升级提示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—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点击“是”自动升级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6" y="1474959"/>
            <a:ext cx="3351861" cy="2115189"/>
          </a:xfrm>
          <a:prstGeom prst="rect">
            <a:avLst/>
          </a:prstGeom>
        </p:spPr>
      </p:pic>
      <p:sp>
        <p:nvSpPr>
          <p:cNvPr id="24" name="Rounded Rectangle 20">
            <a:extLst>
              <a:ext uri="{FF2B5EF4-FFF2-40B4-BE49-F238E27FC236}">
                <a16:creationId xmlns:a16="http://schemas.microsoft.com/office/drawing/2014/main" xmlns="" id="{8C43F421-F5FD-1D1A-321E-3C2BF392F624}"/>
              </a:ext>
            </a:extLst>
          </p:cNvPr>
          <p:cNvSpPr/>
          <p:nvPr/>
        </p:nvSpPr>
        <p:spPr>
          <a:xfrm>
            <a:off x="4800600" y="1428750"/>
            <a:ext cx="3528314" cy="2865609"/>
          </a:xfrm>
          <a:prstGeom prst="roundRect">
            <a:avLst>
              <a:gd name="adj" fmla="val 168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ea"/>
            </a:endParaRPr>
          </a:p>
        </p:txBody>
      </p:sp>
      <p:cxnSp>
        <p:nvCxnSpPr>
          <p:cNvPr id="25" name="Straight Connector 45">
            <a:extLst>
              <a:ext uri="{FF2B5EF4-FFF2-40B4-BE49-F238E27FC236}">
                <a16:creationId xmlns:a16="http://schemas.microsoft.com/office/drawing/2014/main" xmlns="" id="{86D6D122-4BD3-5A6F-7548-802D685A3D7A}"/>
              </a:ext>
            </a:extLst>
          </p:cNvPr>
          <p:cNvCxnSpPr>
            <a:cxnSpLocks/>
          </p:cNvCxnSpPr>
          <p:nvPr/>
        </p:nvCxnSpPr>
        <p:spPr>
          <a:xfrm>
            <a:off x="5342408" y="3736443"/>
            <a:ext cx="2473695" cy="1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8">
            <a:extLst>
              <a:ext uri="{FF2B5EF4-FFF2-40B4-BE49-F238E27FC236}">
                <a16:creationId xmlns:a16="http://schemas.microsoft.com/office/drawing/2014/main" xmlns="" id="{58E8AF83-FD79-D6B0-80BC-3353FC61786C}"/>
              </a:ext>
            </a:extLst>
          </p:cNvPr>
          <p:cNvSpPr/>
          <p:nvPr/>
        </p:nvSpPr>
        <p:spPr>
          <a:xfrm>
            <a:off x="5224875" y="3776144"/>
            <a:ext cx="2806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开票通软件内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/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帮助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—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在线升级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0ECB3CF-88CD-F863-6B40-81644B6E8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234" y="1536442"/>
            <a:ext cx="2986774" cy="2093407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3CA3D5D6-426D-88A1-3DE9-2383BD0A1DAB}"/>
              </a:ext>
            </a:extLst>
          </p:cNvPr>
          <p:cNvSpPr txBox="1"/>
          <p:nvPr/>
        </p:nvSpPr>
        <p:spPr>
          <a:xfrm>
            <a:off x="4380932" y="258314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或</a:t>
            </a: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xmlns="" id="{A42C832F-ECAC-93FF-876E-0CDC3CFBE264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10044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2" grpId="0"/>
      <p:bldP spid="49" grpId="0"/>
      <p:bldP spid="24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36" y="8789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开票通学堂</a:t>
            </a:r>
            <a:endParaRPr lang="en-US" altLang="zh-CN" sz="16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1744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安装程序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参数配置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620" y="571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0" y="209550"/>
            <a:ext cx="226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69324" y="0"/>
            <a:ext cx="9906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997" y="8789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安装环境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6597" y="995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账套配置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3400" y="55432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1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、</a:t>
            </a:r>
            <a:r>
              <a:rPr lang="en-US" altLang="zh-CN" sz="1600" b="1" dirty="0">
                <a:solidFill>
                  <a:schemeClr val="accent1"/>
                </a:solidFill>
                <a:latin typeface="+mn-ea"/>
              </a:rPr>
              <a:t>ERP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软件服务器：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</a:rPr>
              <a:t>放云</a:t>
            </a:r>
            <a:r>
              <a:rPr lang="zh-CN" altLang="en-US" sz="1600" b="1" dirty="0" smtClean="0">
                <a:solidFill>
                  <a:schemeClr val="accent1"/>
                </a:solidFill>
                <a:latin typeface="+mn-ea"/>
              </a:rPr>
              <a:t>上</a:t>
            </a:r>
            <a:r>
              <a:rPr lang="zh-CN" altLang="en-US" sz="1600" b="1" dirty="0" smtClean="0">
                <a:solidFill>
                  <a:schemeClr val="accent1"/>
                </a:solidFill>
                <a:latin typeface="+mn-ea"/>
              </a:rPr>
              <a:t>管家</a:t>
            </a:r>
            <a:endParaRPr lang="en-US" sz="16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9" name="Rectangle 2"/>
          <p:cNvSpPr/>
          <p:nvPr/>
        </p:nvSpPr>
        <p:spPr>
          <a:xfrm>
            <a:off x="4954356" y="1518850"/>
            <a:ext cx="32752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第一步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，云上管家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活动申请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获取参数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对接任我行旗下产品</a:t>
            </a:r>
            <a:r>
              <a:rPr lang="en-US" altLang="zh-CN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-</a:t>
            </a:r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开票通</a:t>
            </a:r>
            <a:endParaRPr lang="en-US" altLang="zh-CN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获取开票通对接账套的服务器相关信息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服务器外网访问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地址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和端口</a:t>
            </a: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：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数据库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用户名：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数据库密码：</a:t>
            </a: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数据库名字：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第二步，填写在开票通对应位置，测试成功后，选择数据库，勾选需要使用的单据类型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3" y="1518850"/>
            <a:ext cx="4097507" cy="264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ject 7"/>
          <p:cNvSpPr txBox="1"/>
          <p:nvPr/>
        </p:nvSpPr>
        <p:spPr>
          <a:xfrm>
            <a:off x="3906439" y="613946"/>
            <a:ext cx="2305663" cy="176006"/>
          </a:xfrm>
          <a:prstGeom prst="rect">
            <a:avLst/>
          </a:prstGeom>
        </p:spPr>
        <p:txBody>
          <a:bodyPr vert="horz" wrap="square" lIns="0" tIns="6664" rIns="0" bIns="0" rtlCol="0">
            <a:spAutoFit/>
          </a:bodyPr>
          <a:lstStyle/>
          <a:p>
            <a:pPr marL="5554">
              <a:spcBef>
                <a:spcPts val="52"/>
              </a:spcBef>
            </a:pP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ea typeface="微软雅黑" panose="020B0503020204020204" pitchFamily="34" charset="-122"/>
                <a:cs typeface="Noto Sans CJK JP Regular"/>
              </a:rPr>
              <a:t>操作路径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：【</a:t>
            </a:r>
            <a:r>
              <a:rPr lang="zh-CN" altLang="en-US"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开票通</a:t>
            </a:r>
            <a:r>
              <a:rPr sz="1100" spc="-98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r>
              <a:rPr sz="1100" i="1" spc="2" dirty="0">
                <a:solidFill>
                  <a:srgbClr val="365B9D"/>
                </a:solidFill>
                <a:latin typeface="Trebuchet MS"/>
                <a:cs typeface="Trebuchet MS"/>
              </a:rPr>
              <a:t>-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【</a:t>
            </a:r>
            <a:r>
              <a:rPr lang="zh-CN" altLang="en-US"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账套配置</a:t>
            </a:r>
            <a:r>
              <a:rPr sz="1100" spc="9" dirty="0">
                <a:solidFill>
                  <a:srgbClr val="365B9D"/>
                </a:solidFill>
                <a:latin typeface="Noto Sans CJK JP Regular"/>
                <a:cs typeface="Noto Sans CJK JP Regular"/>
              </a:rPr>
              <a:t>】</a:t>
            </a:r>
            <a:endParaRPr sz="1100" dirty="0">
              <a:latin typeface="Noto Sans CJK JP Regular"/>
              <a:cs typeface="Noto Sans CJK JP Regular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xmlns="" id="{9FCB5271-A24F-045B-B6F9-3AD952E0CD56}"/>
              </a:ext>
            </a:extLst>
          </p:cNvPr>
          <p:cNvSpPr txBox="1"/>
          <p:nvPr/>
        </p:nvSpPr>
        <p:spPr>
          <a:xfrm>
            <a:off x="2493675" y="4809351"/>
            <a:ext cx="4156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+mn-ea"/>
              </a:rPr>
              <a:t>让企业开票更轻松！</a:t>
            </a:r>
            <a:r>
              <a:rPr lang="en-US" altLang="zh-CN" sz="1200" dirty="0">
                <a:solidFill>
                  <a:schemeClr val="accent1"/>
                </a:solidFill>
                <a:latin typeface="+mn-ea"/>
              </a:rPr>
              <a:t>【www.kptrj.com 0571-89935434】</a:t>
            </a:r>
          </a:p>
        </p:txBody>
      </p:sp>
    </p:spTree>
    <p:extLst>
      <p:ext uri="{BB962C8B-B14F-4D97-AF65-F5344CB8AC3E}">
        <p14:creationId xmlns:p14="http://schemas.microsoft.com/office/powerpoint/2010/main" val="12891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295"/>
  <p:tag name="KSO_WM_UNIT_TYPE" val="f"/>
  <p:tag name="KSO_WM_UNIT_INDEX" val="1"/>
  <p:tag name="KSO_WM_UNIT_ID" val="256*f*1"/>
  <p:tag name="KSO_WM_UNIT_CLEAR" val="1"/>
  <p:tag name="KSO_WM_UNIT_LAYERLEVEL" val="1"/>
  <p:tag name="KSO_WM_UNIT_VALUE" val="48"/>
  <p:tag name="KSO_WM_UNIT_HIGHLIGHT" val="0"/>
  <p:tag name="KSO_WM_UNIT_COMPATIBLE" val="0"/>
  <p:tag name="KSO_WM_UNIT_PRESET_TEXT_INDEX" val="3"/>
  <p:tag name="KSO_WM_UNIT_PRESET_TEXT_LEN" val="54"/>
  <p:tag name="KSO_WM_BEAUTIFY_FLAG" val="#wm#"/>
  <p:tag name="KSO_WM_TAG_VERSION" val="1.0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3762</Words>
  <Application>Microsoft Office PowerPoint</Application>
  <PresentationFormat>全屏显示(16:9)</PresentationFormat>
  <Paragraphs>593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7" baseType="lpstr">
      <vt:lpstr>Droid Sans Fallback</vt:lpstr>
      <vt:lpstr>Noto Sans CJK JP Regular</vt:lpstr>
      <vt:lpstr>黑体</vt:lpstr>
      <vt:lpstr>宋体</vt:lpstr>
      <vt:lpstr>微软雅黑</vt:lpstr>
      <vt:lpstr>Arial</vt:lpstr>
      <vt:lpstr>Calibri</vt:lpstr>
      <vt:lpstr>Century Gothic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 帐户</cp:lastModifiedBy>
  <cp:revision>198</cp:revision>
  <dcterms:created xsi:type="dcterms:W3CDTF">2014-03-26T05:02:30Z</dcterms:created>
  <dcterms:modified xsi:type="dcterms:W3CDTF">2023-08-16T10:05:30Z</dcterms:modified>
</cp:coreProperties>
</file>